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345" r:id="rId3"/>
    <p:sldId id="505" r:id="rId4"/>
    <p:sldId id="483" r:id="rId5"/>
    <p:sldId id="476" r:id="rId6"/>
    <p:sldId id="477" r:id="rId7"/>
    <p:sldId id="498" r:id="rId8"/>
    <p:sldId id="504" r:id="rId9"/>
    <p:sldId id="499" r:id="rId10"/>
    <p:sldId id="500" r:id="rId11"/>
    <p:sldId id="501" r:id="rId12"/>
    <p:sldId id="506" r:id="rId13"/>
    <p:sldId id="507" r:id="rId14"/>
    <p:sldId id="50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34" autoAdjust="0"/>
    <p:restoredTop sz="94660"/>
  </p:normalViewPr>
  <p:slideViewPr>
    <p:cSldViewPr>
      <p:cViewPr varScale="1">
        <p:scale>
          <a:sx n="107" d="100"/>
          <a:sy n="107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70EC9-259C-4588-8FFD-E35F339846CE}" type="datetimeFigureOut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E90799-A48D-4495-9279-7F90E1F3D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1761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FC598A-9816-4EFF-AA55-834D06C1CD66}" type="datetimeFigureOut">
              <a:rPr lang="en-US"/>
              <a:pPr>
                <a:defRPr/>
              </a:pPr>
              <a:t>4/8/2015</a:t>
            </a:fld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65DB03C-F916-4E55-A717-54F152578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2661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590337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83272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FFFF00"/>
                </a:solidFill>
              </a:rPr>
              <a:t>Minor Prophets…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791200" y="6248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400" b="1" i="1">
                <a:solidFill>
                  <a:srgbClr val="FFFF00"/>
                </a:solidFill>
              </a:rPr>
              <a:t>…Major Message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457200" y="6096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MINOR PROPHETS</a:t>
            </a:r>
          </a:p>
          <a:p>
            <a:pPr algn="ctr">
              <a:defRPr/>
            </a:pPr>
            <a:endParaRPr lang="en-US" sz="2800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3200" dirty="0">
                <a:solidFill>
                  <a:schemeClr val="bg1"/>
                </a:solidFill>
              </a:rPr>
              <a:t>The Book of </a:t>
            </a:r>
            <a:r>
              <a:rPr lang="en-US" sz="3200" dirty="0" smtClean="0">
                <a:solidFill>
                  <a:schemeClr val="bg1"/>
                </a:solidFill>
              </a:rPr>
              <a:t>Nahum</a:t>
            </a:r>
            <a:endParaRPr lang="en-US" sz="3200" u="sng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8956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</a:rPr>
              <a:t>Nah. </a:t>
            </a:r>
            <a:r>
              <a:rPr lang="en-US" sz="2800" u="sng" dirty="0" smtClean="0">
                <a:solidFill>
                  <a:schemeClr val="bg1"/>
                </a:solidFill>
              </a:rPr>
              <a:t>2:1-13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04800"/>
            <a:ext cx="899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Nah. 2: 7</a:t>
            </a:r>
            <a:r>
              <a:rPr lang="en-US" sz="2400" dirty="0" smtClean="0">
                <a:solidFill>
                  <a:schemeClr val="bg1"/>
                </a:solidFill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</a:rPr>
              <a:t>Huzzab</a:t>
            </a:r>
            <a:r>
              <a:rPr lang="en-US" sz="2400" dirty="0" smtClean="0">
                <a:solidFill>
                  <a:schemeClr val="bg1"/>
                </a:solidFill>
              </a:rPr>
              <a:t> shall be led away captive, she shall be brought up, and her maids shall lead her as with the voice of doves, </a:t>
            </a:r>
            <a:r>
              <a:rPr lang="en-US" sz="2400" dirty="0" err="1" smtClean="0">
                <a:solidFill>
                  <a:schemeClr val="bg1"/>
                </a:solidFill>
              </a:rPr>
              <a:t>tabering</a:t>
            </a:r>
            <a:r>
              <a:rPr lang="en-US" sz="2400" dirty="0" smtClean="0">
                <a:solidFill>
                  <a:schemeClr val="bg1"/>
                </a:solidFill>
              </a:rPr>
              <a:t> upon their breasts.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2: 8</a:t>
            </a:r>
            <a:r>
              <a:rPr lang="en-US" sz="2400" dirty="0" smtClean="0">
                <a:solidFill>
                  <a:schemeClr val="bg1"/>
                </a:solidFill>
              </a:rPr>
              <a:t> But Nineveh is of old like a pool of water: yet they shall flee away. Stand, stand, shall they cry; but none shall look back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01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3668"/>
            <a:ext cx="9067800" cy="6427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300" i="1" u="sng" dirty="0" smtClean="0">
                <a:solidFill>
                  <a:schemeClr val="bg1"/>
                </a:solidFill>
              </a:rPr>
              <a:t>Conclusion</a:t>
            </a:r>
            <a:endParaRPr lang="en-US" sz="2300" dirty="0" smtClean="0">
              <a:solidFill>
                <a:schemeClr val="bg1"/>
              </a:solidFill>
            </a:endParaRPr>
          </a:p>
          <a:p>
            <a:pPr>
              <a:lnSpc>
                <a:spcPts val="2600"/>
              </a:lnSpc>
            </a:pPr>
            <a:r>
              <a:rPr lang="en-US" sz="2300" u="sng" dirty="0" smtClean="0">
                <a:solidFill>
                  <a:schemeClr val="bg1"/>
                </a:solidFill>
              </a:rPr>
              <a:t>1 Pet. 4:17</a:t>
            </a:r>
            <a:r>
              <a:rPr lang="en-US" sz="2300" dirty="0" smtClean="0">
                <a:solidFill>
                  <a:schemeClr val="bg1"/>
                </a:solidFill>
              </a:rPr>
              <a:t> For the time is come that judgment must begin at the house of God: and if it first begin at us, </a:t>
            </a:r>
            <a:r>
              <a:rPr lang="en-US" sz="2300" b="1" dirty="0" smtClean="0">
                <a:solidFill>
                  <a:srgbClr val="FFFF00"/>
                </a:solidFill>
              </a:rPr>
              <a:t>what shall the end be of them that obey not the gospel of God</a:t>
            </a:r>
            <a:r>
              <a:rPr lang="en-US" sz="2300" dirty="0" smtClean="0">
                <a:solidFill>
                  <a:srgbClr val="FFFF00"/>
                </a:solidFill>
              </a:rPr>
              <a:t>?</a:t>
            </a:r>
          </a:p>
          <a:p>
            <a:pPr>
              <a:lnSpc>
                <a:spcPts val="2600"/>
              </a:lnSpc>
            </a:pPr>
            <a:r>
              <a:rPr lang="en-US" sz="2300" u="sng" dirty="0" smtClean="0">
                <a:solidFill>
                  <a:schemeClr val="bg1"/>
                </a:solidFill>
              </a:rPr>
              <a:t>18</a:t>
            </a:r>
            <a:r>
              <a:rPr lang="en-US" sz="2300" dirty="0" smtClean="0">
                <a:solidFill>
                  <a:schemeClr val="bg1"/>
                </a:solidFill>
              </a:rPr>
              <a:t> And if the righteous scarcely be saved, </a:t>
            </a:r>
            <a:r>
              <a:rPr lang="en-US" sz="2300" b="1" dirty="0" smtClean="0">
                <a:solidFill>
                  <a:srgbClr val="FFFF00"/>
                </a:solidFill>
              </a:rPr>
              <a:t>where shall the ungodly and the sinner appear</a:t>
            </a:r>
            <a:r>
              <a:rPr lang="en-US" sz="2300" dirty="0" smtClean="0">
                <a:solidFill>
                  <a:srgbClr val="FFFF00"/>
                </a:solidFill>
              </a:rPr>
              <a:t>?</a:t>
            </a:r>
          </a:p>
          <a:p>
            <a:pPr>
              <a:lnSpc>
                <a:spcPts val="2600"/>
              </a:lnSpc>
            </a:pPr>
            <a:r>
              <a:rPr lang="en-US" sz="2300" dirty="0" smtClean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ts val="2600"/>
              </a:lnSpc>
            </a:pPr>
            <a:r>
              <a:rPr lang="en-US" sz="2300" u="sng" dirty="0" smtClean="0">
                <a:solidFill>
                  <a:schemeClr val="bg1"/>
                </a:solidFill>
              </a:rPr>
              <a:t>Jn. 3:36</a:t>
            </a:r>
            <a:r>
              <a:rPr lang="en-US" sz="2300" dirty="0" smtClean="0">
                <a:solidFill>
                  <a:schemeClr val="bg1"/>
                </a:solidFill>
              </a:rPr>
              <a:t> He that believeth on the Son hath everlasting life: and he that believeth not the Son shall not see life; but </a:t>
            </a:r>
            <a:r>
              <a:rPr lang="en-US" sz="2300" b="1" dirty="0" smtClean="0">
                <a:solidFill>
                  <a:srgbClr val="FFFF00"/>
                </a:solidFill>
              </a:rPr>
              <a:t>the wrath of God </a:t>
            </a:r>
            <a:r>
              <a:rPr lang="en-US" sz="2300" b="1" dirty="0" err="1" smtClean="0">
                <a:solidFill>
                  <a:srgbClr val="FFFF00"/>
                </a:solidFill>
              </a:rPr>
              <a:t>abideth</a:t>
            </a:r>
            <a:r>
              <a:rPr lang="en-US" sz="2300" b="1" dirty="0" smtClean="0">
                <a:solidFill>
                  <a:srgbClr val="FFFF00"/>
                </a:solidFill>
              </a:rPr>
              <a:t> on him</a:t>
            </a:r>
            <a:r>
              <a:rPr lang="en-US" sz="23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ts val="2600"/>
              </a:lnSpc>
            </a:pPr>
            <a:r>
              <a:rPr lang="en-US" sz="2300" dirty="0" smtClean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ts val="2600"/>
              </a:lnSpc>
            </a:pPr>
            <a:r>
              <a:rPr lang="en-US" sz="2300" u="sng" dirty="0" smtClean="0">
                <a:solidFill>
                  <a:schemeClr val="bg1"/>
                </a:solidFill>
              </a:rPr>
              <a:t>2 Cor. 5:9</a:t>
            </a:r>
            <a:r>
              <a:rPr lang="en-US" sz="2300" dirty="0" smtClean="0">
                <a:solidFill>
                  <a:schemeClr val="bg1"/>
                </a:solidFill>
              </a:rPr>
              <a:t> Wherefore we </a:t>
            </a:r>
            <a:r>
              <a:rPr lang="en-US" sz="2300" dirty="0" err="1" smtClean="0">
                <a:solidFill>
                  <a:schemeClr val="bg1"/>
                </a:solidFill>
              </a:rPr>
              <a:t>labour</a:t>
            </a:r>
            <a:r>
              <a:rPr lang="en-US" sz="2300" dirty="0" smtClean="0">
                <a:solidFill>
                  <a:schemeClr val="bg1"/>
                </a:solidFill>
              </a:rPr>
              <a:t>, that, whether present or absent, we may be accepted of him.</a:t>
            </a:r>
          </a:p>
          <a:p>
            <a:pPr>
              <a:lnSpc>
                <a:spcPts val="2600"/>
              </a:lnSpc>
            </a:pPr>
            <a:r>
              <a:rPr lang="en-US" sz="2300" u="sng" dirty="0" smtClean="0">
                <a:solidFill>
                  <a:schemeClr val="bg1"/>
                </a:solidFill>
              </a:rPr>
              <a:t>10</a:t>
            </a:r>
            <a:r>
              <a:rPr lang="en-US" sz="2300" dirty="0" smtClean="0">
                <a:solidFill>
                  <a:schemeClr val="bg1"/>
                </a:solidFill>
              </a:rPr>
              <a:t> For we must all appear before the judgment seat of Christ; that every one may receive the things done in his body, according to that he hath done, whether it be good or bad.</a:t>
            </a:r>
          </a:p>
          <a:p>
            <a:pPr>
              <a:lnSpc>
                <a:spcPts val="2600"/>
              </a:lnSpc>
            </a:pPr>
            <a:r>
              <a:rPr lang="en-US" sz="2300" u="sng" dirty="0" smtClean="0">
                <a:solidFill>
                  <a:schemeClr val="bg1"/>
                </a:solidFill>
              </a:rPr>
              <a:t>11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b="1" dirty="0" smtClean="0">
                <a:solidFill>
                  <a:srgbClr val="FFFF00"/>
                </a:solidFill>
              </a:rPr>
              <a:t>Knowing therefore the terror of the Lord, we persuade men</a:t>
            </a:r>
            <a:r>
              <a:rPr lang="en-US" sz="2300" dirty="0" smtClean="0">
                <a:solidFill>
                  <a:schemeClr val="bg1"/>
                </a:solidFill>
              </a:rPr>
              <a:t>; but we are made manifest unto God; and I trust also are made manifest in your consciences</a:t>
            </a:r>
            <a:r>
              <a:rPr lang="en-US" sz="2300" dirty="0" smtClean="0">
                <a:solidFill>
                  <a:schemeClr val="bg1"/>
                </a:solidFill>
              </a:rPr>
              <a:t>.</a:t>
            </a:r>
            <a:endParaRPr lang="en-US" sz="2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1686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chemeClr val="bg1"/>
                </a:solidFill>
              </a:rPr>
              <a:t>	B. The </a:t>
            </a:r>
            <a:r>
              <a:rPr lang="en-US" sz="2400" dirty="0" smtClean="0">
                <a:solidFill>
                  <a:schemeClr val="bg1"/>
                </a:solidFill>
              </a:rPr>
              <a:t>Sack of Nineveh, 2:9-13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2:9</a:t>
            </a:r>
            <a:r>
              <a:rPr lang="en-US" sz="2400" dirty="0" smtClean="0">
                <a:solidFill>
                  <a:schemeClr val="bg1"/>
                </a:solidFill>
              </a:rPr>
              <a:t> Take ye the spoil of silver, take the spoil of gold: for there is none end of the store and glory out of all the pleasant furniture.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10</a:t>
            </a:r>
            <a:r>
              <a:rPr lang="en-US" sz="2400" dirty="0" smtClean="0">
                <a:solidFill>
                  <a:schemeClr val="bg1"/>
                </a:solidFill>
              </a:rPr>
              <a:t> She is empty, and void, and waste: and the heart </a:t>
            </a:r>
            <a:r>
              <a:rPr lang="en-US" sz="2400" dirty="0" err="1" smtClean="0">
                <a:solidFill>
                  <a:schemeClr val="bg1"/>
                </a:solidFill>
              </a:rPr>
              <a:t>melteth</a:t>
            </a:r>
            <a:r>
              <a:rPr lang="en-US" sz="2400" dirty="0" smtClean="0">
                <a:solidFill>
                  <a:schemeClr val="bg1"/>
                </a:solidFill>
              </a:rPr>
              <a:t>, and the knees smite together, and much pain is in all loins, and the faces of them all gather blackness.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11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Where </a:t>
            </a:r>
            <a:r>
              <a:rPr lang="en-US" sz="2400" dirty="0" smtClean="0">
                <a:solidFill>
                  <a:schemeClr val="bg1"/>
                </a:solidFill>
              </a:rPr>
              <a:t>is the dwelling of the lions, and the </a:t>
            </a:r>
            <a:r>
              <a:rPr lang="en-US" sz="2400" dirty="0" err="1" smtClean="0">
                <a:solidFill>
                  <a:schemeClr val="bg1"/>
                </a:solidFill>
              </a:rPr>
              <a:t>feedingplace</a:t>
            </a:r>
            <a:r>
              <a:rPr lang="en-US" sz="2400" dirty="0" smtClean="0">
                <a:solidFill>
                  <a:schemeClr val="bg1"/>
                </a:solidFill>
              </a:rPr>
              <a:t> of the young lions, where the lion, even the old lion, walked, and the lion’s whelp, and none made them afraid?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12</a:t>
            </a:r>
            <a:r>
              <a:rPr lang="en-US" sz="2400" dirty="0" smtClean="0">
                <a:solidFill>
                  <a:schemeClr val="bg1"/>
                </a:solidFill>
              </a:rPr>
              <a:t> The lion did tear in pieces enough for his whelps, and strangled for his lionesses, and filled his holes with prey, and his dens with </a:t>
            </a:r>
            <a:r>
              <a:rPr lang="en-US" sz="2400" dirty="0" err="1" smtClean="0">
                <a:solidFill>
                  <a:schemeClr val="bg1"/>
                </a:solidFill>
              </a:rPr>
              <a:t>ravin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13</a:t>
            </a:r>
            <a:r>
              <a:rPr lang="en-US" sz="2400" dirty="0" smtClean="0">
                <a:solidFill>
                  <a:schemeClr val="bg1"/>
                </a:solidFill>
              </a:rPr>
              <a:t> Behold, I am against thee, </a:t>
            </a:r>
            <a:r>
              <a:rPr lang="en-US" sz="2400" dirty="0" err="1" smtClean="0">
                <a:solidFill>
                  <a:schemeClr val="bg1"/>
                </a:solidFill>
              </a:rPr>
              <a:t>saith</a:t>
            </a:r>
            <a:r>
              <a:rPr lang="en-US" sz="2400" dirty="0" smtClean="0">
                <a:solidFill>
                  <a:schemeClr val="bg1"/>
                </a:solidFill>
              </a:rPr>
              <a:t> the LORD of hosts, and I will burn her chariots in the smoke, and the sword shall devour thy young lions: and I will cut off thy prey from the earth, and the voice of thy messengers shall no more be heard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899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Nah. 2:13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Behold, I am against thee, </a:t>
            </a:r>
            <a:r>
              <a:rPr lang="en-US" sz="2400" b="1" dirty="0" err="1" smtClean="0">
                <a:solidFill>
                  <a:srgbClr val="FFFF00"/>
                </a:solidFill>
              </a:rPr>
              <a:t>saith</a:t>
            </a:r>
            <a:r>
              <a:rPr lang="en-US" sz="2400" b="1" dirty="0" smtClean="0">
                <a:solidFill>
                  <a:srgbClr val="FFFF00"/>
                </a:solidFill>
              </a:rPr>
              <a:t> the LORD of hosts</a:t>
            </a:r>
            <a:r>
              <a:rPr lang="en-US" sz="2400" dirty="0" smtClean="0">
                <a:solidFill>
                  <a:schemeClr val="bg1"/>
                </a:solidFill>
              </a:rPr>
              <a:t>, and I will burn her chariots in the smoke, and the sword shall devour thy young lions: and I will cut off thy prey from the earth, and the voice of thy messengers shall no more be heard.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Ezek. 38:3</a:t>
            </a:r>
            <a:r>
              <a:rPr lang="en-US" sz="2400" dirty="0" smtClean="0">
                <a:solidFill>
                  <a:schemeClr val="bg1"/>
                </a:solidFill>
              </a:rPr>
              <a:t> And say, Thus </a:t>
            </a:r>
            <a:r>
              <a:rPr lang="en-US" sz="2400" dirty="0" err="1" smtClean="0">
                <a:solidFill>
                  <a:schemeClr val="bg1"/>
                </a:solidFill>
              </a:rPr>
              <a:t>saith</a:t>
            </a:r>
            <a:r>
              <a:rPr lang="en-US" sz="2400" dirty="0" smtClean="0">
                <a:solidFill>
                  <a:schemeClr val="bg1"/>
                </a:solidFill>
              </a:rPr>
              <a:t> the Lord GOD; </a:t>
            </a:r>
            <a:r>
              <a:rPr lang="en-US" sz="2400" b="1" dirty="0" smtClean="0">
                <a:solidFill>
                  <a:srgbClr val="FFFF00"/>
                </a:solidFill>
              </a:rPr>
              <a:t>Behold, I am against thee, O Gog</a:t>
            </a:r>
            <a:r>
              <a:rPr lang="en-US" sz="2400" dirty="0" smtClean="0">
                <a:solidFill>
                  <a:schemeClr val="bg1"/>
                </a:solidFill>
              </a:rPr>
              <a:t>, the chief prince of </a:t>
            </a:r>
            <a:r>
              <a:rPr lang="en-US" sz="2400" dirty="0" err="1" smtClean="0">
                <a:solidFill>
                  <a:schemeClr val="bg1"/>
                </a:solidFill>
              </a:rPr>
              <a:t>Meshech</a:t>
            </a:r>
            <a:r>
              <a:rPr lang="en-US" sz="2400" dirty="0" smtClean="0">
                <a:solidFill>
                  <a:schemeClr val="bg1"/>
                </a:solidFill>
              </a:rPr>
              <a:t> and Tubal: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Ezek. 39:1</a:t>
            </a:r>
            <a:r>
              <a:rPr lang="en-US" sz="2400" dirty="0" smtClean="0">
                <a:solidFill>
                  <a:schemeClr val="bg1"/>
                </a:solidFill>
              </a:rPr>
              <a:t> Therefore, thou son of man, prophesy against Gog, and say, Thus </a:t>
            </a:r>
            <a:r>
              <a:rPr lang="en-US" sz="2400" dirty="0" err="1" smtClean="0">
                <a:solidFill>
                  <a:schemeClr val="bg1"/>
                </a:solidFill>
              </a:rPr>
              <a:t>saith</a:t>
            </a:r>
            <a:r>
              <a:rPr lang="en-US" sz="2400" dirty="0" smtClean="0">
                <a:solidFill>
                  <a:schemeClr val="bg1"/>
                </a:solidFill>
              </a:rPr>
              <a:t> the Lord GOD;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Behold, I am against thee, O Gog</a:t>
            </a:r>
            <a:r>
              <a:rPr lang="en-US" sz="2400" dirty="0" smtClean="0">
                <a:solidFill>
                  <a:schemeClr val="bg1"/>
                </a:solidFill>
              </a:rPr>
              <a:t>, the chief prince of </a:t>
            </a:r>
            <a:r>
              <a:rPr lang="en-US" sz="2400" dirty="0" err="1" smtClean="0">
                <a:solidFill>
                  <a:schemeClr val="bg1"/>
                </a:solidFill>
              </a:rPr>
              <a:t>Meshech</a:t>
            </a:r>
            <a:r>
              <a:rPr lang="en-US" sz="2400" dirty="0" smtClean="0">
                <a:solidFill>
                  <a:schemeClr val="bg1"/>
                </a:solidFill>
              </a:rPr>
              <a:t> and Tubal: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3:5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Behold, I am against thee, </a:t>
            </a:r>
            <a:r>
              <a:rPr lang="en-US" sz="2400" b="1" dirty="0" err="1" smtClean="0">
                <a:solidFill>
                  <a:srgbClr val="FFFF00"/>
                </a:solidFill>
              </a:rPr>
              <a:t>saith</a:t>
            </a:r>
            <a:r>
              <a:rPr lang="en-US" sz="2400" b="1" dirty="0" smtClean="0">
                <a:solidFill>
                  <a:srgbClr val="FFFF00"/>
                </a:solidFill>
              </a:rPr>
              <a:t> the LORD of hosts</a:t>
            </a:r>
            <a:r>
              <a:rPr lang="en-US" sz="2400" dirty="0" smtClean="0">
                <a:solidFill>
                  <a:srgbClr val="FFFF00"/>
                </a:solidFill>
              </a:rPr>
              <a:t>; </a:t>
            </a:r>
            <a:r>
              <a:rPr lang="en-US" sz="2400" dirty="0" smtClean="0">
                <a:solidFill>
                  <a:schemeClr val="bg1"/>
                </a:solidFill>
              </a:rPr>
              <a:t>and I will discover thy skirts upon thy face, and I will </a:t>
            </a:r>
            <a:r>
              <a:rPr lang="en-US" sz="2400" dirty="0" err="1" smtClean="0">
                <a:solidFill>
                  <a:schemeClr val="bg1"/>
                </a:solidFill>
              </a:rPr>
              <a:t>shew</a:t>
            </a:r>
            <a:r>
              <a:rPr lang="en-US" sz="2400" dirty="0" smtClean="0">
                <a:solidFill>
                  <a:schemeClr val="bg1"/>
                </a:solidFill>
              </a:rPr>
              <a:t> the nations thy nakedness, and the kingdoms thy shame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400" b="1" i="1" u="sng" dirty="0" smtClean="0">
                <a:solidFill>
                  <a:schemeClr val="bg1"/>
                </a:solidFill>
              </a:rPr>
              <a:t>Conclusion</a:t>
            </a:r>
          </a:p>
          <a:p>
            <a:pPr>
              <a:lnSpc>
                <a:spcPts val="2600"/>
              </a:lnSpc>
            </a:pPr>
            <a:endParaRPr lang="en-US" sz="2400" u="sng" dirty="0" smtClean="0">
              <a:solidFill>
                <a:schemeClr val="bg1"/>
              </a:solidFill>
            </a:endParaRPr>
          </a:p>
          <a:p>
            <a:pPr>
              <a:lnSpc>
                <a:spcPts val="26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1 Pet. 4:17</a:t>
            </a:r>
            <a:r>
              <a:rPr lang="en-US" sz="2400" dirty="0" smtClean="0">
                <a:solidFill>
                  <a:schemeClr val="bg1"/>
                </a:solidFill>
              </a:rPr>
              <a:t> For the time is come that judgment must begin at the house of God: and if it first begin at us, </a:t>
            </a:r>
            <a:r>
              <a:rPr lang="en-US" sz="2400" b="1" dirty="0" smtClean="0">
                <a:solidFill>
                  <a:srgbClr val="FFFF00"/>
                </a:solidFill>
              </a:rPr>
              <a:t>what shall the end be of them that obey not the gospel of God</a:t>
            </a:r>
            <a:r>
              <a:rPr lang="en-US" sz="2400" dirty="0" smtClean="0">
                <a:solidFill>
                  <a:srgbClr val="FFFF00"/>
                </a:solidFill>
              </a:rPr>
              <a:t>?</a:t>
            </a:r>
          </a:p>
          <a:p>
            <a:pPr>
              <a:lnSpc>
                <a:spcPts val="26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18</a:t>
            </a:r>
            <a:r>
              <a:rPr lang="en-US" sz="2400" dirty="0" smtClean="0">
                <a:solidFill>
                  <a:schemeClr val="bg1"/>
                </a:solidFill>
              </a:rPr>
              <a:t> And if the righteous scarcely be saved, </a:t>
            </a:r>
            <a:r>
              <a:rPr lang="en-US" sz="2400" b="1" dirty="0" smtClean="0">
                <a:solidFill>
                  <a:srgbClr val="FFFF00"/>
                </a:solidFill>
              </a:rPr>
              <a:t>where shall the ungodly and the sinner appear</a:t>
            </a:r>
            <a:r>
              <a:rPr lang="en-US" sz="2400" dirty="0" smtClean="0">
                <a:solidFill>
                  <a:srgbClr val="FFFF00"/>
                </a:solidFill>
              </a:rPr>
              <a:t>?</a:t>
            </a:r>
          </a:p>
          <a:p>
            <a:pPr>
              <a:lnSpc>
                <a:spcPts val="26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ts val="26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Jn. 3:36</a:t>
            </a:r>
            <a:r>
              <a:rPr lang="en-US" sz="2400" dirty="0" smtClean="0">
                <a:solidFill>
                  <a:schemeClr val="bg1"/>
                </a:solidFill>
              </a:rPr>
              <a:t> He that believeth on the Son hath everlasting life: and he that believeth not the Son shall not see life; but </a:t>
            </a:r>
            <a:r>
              <a:rPr lang="en-US" sz="2400" b="1" dirty="0" smtClean="0">
                <a:solidFill>
                  <a:srgbClr val="FFFF00"/>
                </a:solidFill>
              </a:rPr>
              <a:t>the wrath of God </a:t>
            </a:r>
            <a:r>
              <a:rPr lang="en-US" sz="2400" b="1" dirty="0" err="1" smtClean="0">
                <a:solidFill>
                  <a:srgbClr val="FFFF00"/>
                </a:solidFill>
              </a:rPr>
              <a:t>abideth</a:t>
            </a:r>
            <a:r>
              <a:rPr lang="en-US" sz="2400" b="1" dirty="0" smtClean="0">
                <a:solidFill>
                  <a:srgbClr val="FFFF00"/>
                </a:solidFill>
              </a:rPr>
              <a:t> on him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ts val="26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ts val="26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2 Cor. 5:9</a:t>
            </a:r>
            <a:r>
              <a:rPr lang="en-US" sz="2400" dirty="0" smtClean="0">
                <a:solidFill>
                  <a:schemeClr val="bg1"/>
                </a:solidFill>
              </a:rPr>
              <a:t> Wherefore we </a:t>
            </a:r>
            <a:r>
              <a:rPr lang="en-US" sz="2400" dirty="0" err="1" smtClean="0">
                <a:solidFill>
                  <a:schemeClr val="bg1"/>
                </a:solidFill>
              </a:rPr>
              <a:t>labour</a:t>
            </a:r>
            <a:r>
              <a:rPr lang="en-US" sz="2400" dirty="0" smtClean="0">
                <a:solidFill>
                  <a:schemeClr val="bg1"/>
                </a:solidFill>
              </a:rPr>
              <a:t>, that, whether present or absent, we may be accepted of him.</a:t>
            </a:r>
          </a:p>
          <a:p>
            <a:pPr>
              <a:lnSpc>
                <a:spcPts val="26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10</a:t>
            </a:r>
            <a:r>
              <a:rPr lang="en-US" sz="2400" dirty="0" smtClean="0">
                <a:solidFill>
                  <a:schemeClr val="bg1"/>
                </a:solidFill>
              </a:rPr>
              <a:t> For we must all appear before the judgment seat of Christ; that every one may receive the things done in his body, according to that he hath done, whether it be good or bad.</a:t>
            </a:r>
          </a:p>
          <a:p>
            <a:pPr>
              <a:lnSpc>
                <a:spcPts val="26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11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Knowing therefore the terror of the Lord, we persuade men</a:t>
            </a:r>
            <a:r>
              <a:rPr lang="en-US" sz="2400" dirty="0" smtClean="0">
                <a:solidFill>
                  <a:srgbClr val="FFFF00"/>
                </a:solidFill>
              </a:rPr>
              <a:t>; </a:t>
            </a:r>
            <a:r>
              <a:rPr lang="en-US" sz="2400" dirty="0" smtClean="0">
                <a:solidFill>
                  <a:schemeClr val="bg1"/>
                </a:solidFill>
              </a:rPr>
              <a:t>but we are made manifest unto God; and I trust also are made manifest in your consciences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74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30480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Nah. 2:1</a:t>
            </a:r>
            <a:r>
              <a:rPr lang="en-US" sz="2400" dirty="0" smtClean="0">
                <a:solidFill>
                  <a:schemeClr val="bg1"/>
                </a:solidFill>
              </a:rPr>
              <a:t> He that </a:t>
            </a:r>
            <a:r>
              <a:rPr lang="en-US" sz="2400" dirty="0" err="1" smtClean="0">
                <a:solidFill>
                  <a:schemeClr val="bg1"/>
                </a:solidFill>
              </a:rPr>
              <a:t>dasheth</a:t>
            </a:r>
            <a:r>
              <a:rPr lang="en-US" sz="2400" dirty="0" smtClean="0">
                <a:solidFill>
                  <a:schemeClr val="bg1"/>
                </a:solidFill>
              </a:rPr>
              <a:t> in pieces is come up before thy face: keep the </a:t>
            </a:r>
            <a:r>
              <a:rPr lang="en-US" sz="2400" dirty="0" err="1" smtClean="0">
                <a:solidFill>
                  <a:schemeClr val="bg1"/>
                </a:solidFill>
              </a:rPr>
              <a:t>munition</a:t>
            </a:r>
            <a:r>
              <a:rPr lang="en-US" sz="2400" dirty="0" smtClean="0">
                <a:solidFill>
                  <a:schemeClr val="bg1"/>
                </a:solidFill>
              </a:rPr>
              <a:t>, watch the way, make thy loins strong, fortify thy power mightily.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 For the LORD hath turned away the </a:t>
            </a:r>
            <a:r>
              <a:rPr lang="en-US" sz="2400" dirty="0" err="1" smtClean="0">
                <a:solidFill>
                  <a:schemeClr val="bg1"/>
                </a:solidFill>
              </a:rPr>
              <a:t>excellency</a:t>
            </a:r>
            <a:r>
              <a:rPr lang="en-US" sz="2400" dirty="0" smtClean="0">
                <a:solidFill>
                  <a:schemeClr val="bg1"/>
                </a:solidFill>
              </a:rPr>
              <a:t> of Jacob, as the </a:t>
            </a:r>
            <a:r>
              <a:rPr lang="en-US" sz="2400" dirty="0" err="1" smtClean="0">
                <a:solidFill>
                  <a:schemeClr val="bg1"/>
                </a:solidFill>
              </a:rPr>
              <a:t>excellency</a:t>
            </a:r>
            <a:r>
              <a:rPr lang="en-US" sz="2400" dirty="0" smtClean="0">
                <a:solidFill>
                  <a:schemeClr val="bg1"/>
                </a:solidFill>
              </a:rPr>
              <a:t> of Israel: for the </a:t>
            </a:r>
            <a:r>
              <a:rPr lang="en-US" sz="2400" dirty="0" err="1" smtClean="0">
                <a:solidFill>
                  <a:schemeClr val="bg1"/>
                </a:solidFill>
              </a:rPr>
              <a:t>emptiers</a:t>
            </a:r>
            <a:r>
              <a:rPr lang="en-US" sz="2400" dirty="0" smtClean="0">
                <a:solidFill>
                  <a:schemeClr val="bg1"/>
                </a:solidFill>
              </a:rPr>
              <a:t> have emptied them out, and marred their vine branches.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3</a:t>
            </a:r>
            <a:r>
              <a:rPr lang="en-US" sz="2400" dirty="0" smtClean="0">
                <a:solidFill>
                  <a:schemeClr val="bg1"/>
                </a:solidFill>
              </a:rPr>
              <a:t> The shield of his mighty men is made red, the valiant men are in scarlet: the chariots shall be with flaming torches in the day of his preparation, and the fir trees shall be terribly shaken.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4</a:t>
            </a:r>
            <a:r>
              <a:rPr lang="en-US" sz="2400" dirty="0" smtClean="0">
                <a:solidFill>
                  <a:schemeClr val="bg1"/>
                </a:solidFill>
              </a:rPr>
              <a:t> The chariots shall rage in the streets, they shall </a:t>
            </a:r>
            <a:r>
              <a:rPr lang="en-US" sz="2400" dirty="0" err="1" smtClean="0">
                <a:solidFill>
                  <a:schemeClr val="bg1"/>
                </a:solidFill>
              </a:rPr>
              <a:t>justle</a:t>
            </a:r>
            <a:r>
              <a:rPr lang="en-US" sz="2400" dirty="0" smtClean="0">
                <a:solidFill>
                  <a:schemeClr val="bg1"/>
                </a:solidFill>
              </a:rPr>
              <a:t> one against another in the broad ways: they shall seem like torches, they shall run like the </a:t>
            </a:r>
            <a:r>
              <a:rPr lang="en-US" sz="2400" dirty="0" err="1" smtClean="0">
                <a:solidFill>
                  <a:schemeClr val="bg1"/>
                </a:solidFill>
              </a:rPr>
              <a:t>lightnings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5</a:t>
            </a:r>
            <a:r>
              <a:rPr lang="en-US" sz="2400" dirty="0" smtClean="0">
                <a:solidFill>
                  <a:schemeClr val="bg1"/>
                </a:solidFill>
              </a:rPr>
              <a:t> He shall recount his worthies: they shall stumble in their walk; they shall make haste to the wall thereof, and the </a:t>
            </a:r>
            <a:r>
              <a:rPr lang="en-US" sz="2400" dirty="0" err="1" smtClean="0">
                <a:solidFill>
                  <a:schemeClr val="bg1"/>
                </a:solidFill>
              </a:rPr>
              <a:t>defence</a:t>
            </a:r>
            <a:r>
              <a:rPr lang="en-US" sz="2400" dirty="0" smtClean="0">
                <a:solidFill>
                  <a:schemeClr val="bg1"/>
                </a:solidFill>
              </a:rPr>
              <a:t> shall be prepared.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6</a:t>
            </a:r>
            <a:r>
              <a:rPr lang="en-US" sz="2400" dirty="0" smtClean="0">
                <a:solidFill>
                  <a:schemeClr val="bg1"/>
                </a:solidFill>
              </a:rPr>
              <a:t> The gates of the rivers shall be opened, and the palace shall be dissolved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7</a:t>
            </a:r>
            <a:r>
              <a:rPr lang="en-US" sz="2400" dirty="0" smtClean="0">
                <a:solidFill>
                  <a:schemeClr val="bg1"/>
                </a:solidFill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</a:rPr>
              <a:t>Huzzab</a:t>
            </a:r>
            <a:r>
              <a:rPr lang="en-US" sz="2400" dirty="0" smtClean="0">
                <a:solidFill>
                  <a:schemeClr val="bg1"/>
                </a:solidFill>
              </a:rPr>
              <a:t> shall be led away captive, she shall be brought up, and her maids shall lead her as with the voice of doves, </a:t>
            </a:r>
            <a:r>
              <a:rPr lang="en-US" sz="2400" dirty="0" err="1" smtClean="0">
                <a:solidFill>
                  <a:schemeClr val="bg1"/>
                </a:solidFill>
              </a:rPr>
              <a:t>tabering</a:t>
            </a:r>
            <a:r>
              <a:rPr lang="en-US" sz="2400" dirty="0" smtClean="0">
                <a:solidFill>
                  <a:schemeClr val="bg1"/>
                </a:solidFill>
              </a:rPr>
              <a:t> upon their breasts.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8</a:t>
            </a:r>
            <a:r>
              <a:rPr lang="en-US" sz="2400" dirty="0" smtClean="0">
                <a:solidFill>
                  <a:schemeClr val="bg1"/>
                </a:solidFill>
              </a:rPr>
              <a:t> But Nineveh is of old like a pool of water: yet they shall flee away. Stand, stand, shall they cry; but none shall look back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0" y="304800"/>
            <a:ext cx="9144000" cy="635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Rom. 15:4</a:t>
            </a:r>
            <a:r>
              <a:rPr lang="en-US" sz="2400" dirty="0" smtClean="0">
                <a:solidFill>
                  <a:schemeClr val="bg1"/>
                </a:solidFill>
              </a:rPr>
              <a:t> For whatsoever things were </a:t>
            </a:r>
            <a:r>
              <a:rPr lang="en-US" sz="2400" b="1" dirty="0" smtClean="0">
                <a:solidFill>
                  <a:srgbClr val="FFFF00"/>
                </a:solidFill>
              </a:rPr>
              <a:t>written aforetime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were written </a:t>
            </a:r>
            <a:r>
              <a:rPr lang="en-US" sz="2400" b="1" dirty="0" smtClean="0">
                <a:solidFill>
                  <a:srgbClr val="FFFF00"/>
                </a:solidFill>
              </a:rPr>
              <a:t>for our learning</a:t>
            </a:r>
            <a:r>
              <a:rPr lang="en-US" sz="2400" dirty="0" smtClean="0">
                <a:solidFill>
                  <a:schemeClr val="bg1"/>
                </a:solidFill>
              </a:rPr>
              <a:t>, that we through patience and </a:t>
            </a:r>
            <a:r>
              <a:rPr lang="en-US" sz="2400" b="1" dirty="0" smtClean="0">
                <a:solidFill>
                  <a:srgbClr val="FFFF00"/>
                </a:solidFill>
              </a:rPr>
              <a:t>comfort of the scriptures</a:t>
            </a:r>
            <a:r>
              <a:rPr lang="en-US" sz="2400" dirty="0" smtClean="0">
                <a:solidFill>
                  <a:schemeClr val="bg1"/>
                </a:solidFill>
              </a:rPr>
              <a:t> might have hope.</a:t>
            </a:r>
          </a:p>
          <a:p>
            <a:pPr>
              <a:lnSpc>
                <a:spcPts val="2800"/>
              </a:lnSpc>
            </a:pPr>
            <a:r>
              <a:rPr lang="en-US" sz="2400" b="1" cap="all" dirty="0" smtClean="0">
                <a:solidFill>
                  <a:schemeClr val="bg1"/>
                </a:solidFill>
              </a:rPr>
              <a:t> 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r>
              <a:rPr lang="en-US" sz="2400" u="sng" dirty="0" smtClean="0">
                <a:solidFill>
                  <a:schemeClr val="bg1"/>
                </a:solidFill>
              </a:rPr>
              <a:t>Rom. 11:22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Behold therefore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the goodness and severity of God</a:t>
            </a:r>
            <a:r>
              <a:rPr lang="en-US" sz="2400" dirty="0" smtClean="0">
                <a:solidFill>
                  <a:schemeClr val="bg1"/>
                </a:solidFill>
              </a:rPr>
              <a:t>: on them which fell, severity; but toward thee, goodness, if thou continue in his goodness: otherwise thou also </a:t>
            </a:r>
            <a:r>
              <a:rPr lang="en-US" sz="2400" dirty="0" err="1" smtClean="0">
                <a:solidFill>
                  <a:schemeClr val="bg1"/>
                </a:solidFill>
              </a:rPr>
              <a:t>shalt</a:t>
            </a:r>
            <a:r>
              <a:rPr lang="en-US" sz="2400" dirty="0" smtClean="0">
                <a:solidFill>
                  <a:schemeClr val="bg1"/>
                </a:solidFill>
              </a:rPr>
              <a:t> be cut off.</a:t>
            </a:r>
          </a:p>
          <a:p>
            <a:pPr>
              <a:lnSpc>
                <a:spcPts val="2800"/>
              </a:lnSpc>
            </a:pPr>
            <a:r>
              <a:rPr lang="en-US" sz="2400" b="1" cap="all" dirty="0" smtClean="0">
                <a:solidFill>
                  <a:schemeClr val="bg1"/>
                </a:solidFill>
              </a:rPr>
              <a:t> 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>
              <a:lnSpc>
                <a:spcPts val="28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I. </a:t>
            </a:r>
            <a:r>
              <a:rPr lang="en-US" sz="2400" u="sng" dirty="0" smtClean="0">
                <a:solidFill>
                  <a:schemeClr val="bg1"/>
                </a:solidFill>
              </a:rPr>
              <a:t>NINEVEH’S DOOM DECLARED</a:t>
            </a:r>
            <a:r>
              <a:rPr lang="en-US" sz="2400" dirty="0" smtClean="0">
                <a:solidFill>
                  <a:schemeClr val="bg1"/>
                </a:solidFill>
              </a:rPr>
              <a:t>, 1:1-15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 	</a:t>
            </a:r>
            <a:r>
              <a:rPr lang="en-US" sz="2400" dirty="0" smtClean="0">
                <a:solidFill>
                  <a:schemeClr val="bg1"/>
                </a:solidFill>
              </a:rPr>
              <a:t>A. 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 smtClean="0">
                <a:solidFill>
                  <a:schemeClr val="bg1"/>
                </a:solidFill>
              </a:rPr>
              <a:t>Lord’s Patience, 1:1-3a, </a:t>
            </a:r>
            <a:r>
              <a:rPr lang="en-US" sz="1050" u="sng" dirty="0" smtClean="0">
                <a:solidFill>
                  <a:schemeClr val="bg1"/>
                </a:solidFill>
              </a:rPr>
              <a:t>Gen. 10:8-12</a:t>
            </a:r>
            <a:r>
              <a:rPr lang="en-US" sz="1050" dirty="0" smtClean="0">
                <a:solidFill>
                  <a:schemeClr val="bg1"/>
                </a:solidFill>
              </a:rPr>
              <a:t>, </a:t>
            </a:r>
            <a:r>
              <a:rPr lang="en-US" sz="1050" u="sng" dirty="0" smtClean="0">
                <a:solidFill>
                  <a:schemeClr val="bg1"/>
                </a:solidFill>
              </a:rPr>
              <a:t>Deut. 32:35, 41, Rom. 12:19,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Psa. 7:11,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Jn. 3:36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	B. The </a:t>
            </a:r>
            <a:r>
              <a:rPr lang="en-US" sz="2400" dirty="0" smtClean="0">
                <a:solidFill>
                  <a:schemeClr val="bg1"/>
                </a:solidFill>
              </a:rPr>
              <a:t>Lord’s Power, 1:3b-5, </a:t>
            </a:r>
            <a:r>
              <a:rPr lang="en-US" sz="1050" u="sng" dirty="0" smtClean="0">
                <a:solidFill>
                  <a:schemeClr val="bg1"/>
                </a:solidFill>
              </a:rPr>
              <a:t>Job 38:1</a:t>
            </a:r>
            <a:r>
              <a:rPr lang="en-US" sz="1050" dirty="0" smtClean="0">
                <a:solidFill>
                  <a:schemeClr val="bg1"/>
                </a:solidFill>
              </a:rPr>
              <a:t>, </a:t>
            </a:r>
            <a:r>
              <a:rPr lang="en-US" sz="1050" u="sng" dirty="0" smtClean="0">
                <a:solidFill>
                  <a:schemeClr val="bg1"/>
                </a:solidFill>
              </a:rPr>
              <a:t>40:6,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Nah. 1:5,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Ex. 19:18,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Jud. 5:5</a:t>
            </a:r>
            <a:r>
              <a:rPr lang="en-US" sz="1050" dirty="0" smtClean="0">
                <a:solidFill>
                  <a:schemeClr val="bg1"/>
                </a:solidFill>
              </a:rPr>
              <a:t>, </a:t>
            </a:r>
            <a:r>
              <a:rPr lang="en-US" sz="1050" u="sng" dirty="0" smtClean="0">
                <a:solidFill>
                  <a:schemeClr val="bg1"/>
                </a:solidFill>
              </a:rPr>
              <a:t>2 Pet. 3:10</a:t>
            </a:r>
            <a:r>
              <a:rPr lang="en-US" sz="1050" dirty="0" smtClean="0">
                <a:solidFill>
                  <a:schemeClr val="bg1"/>
                </a:solidFill>
              </a:rPr>
              <a:t>, </a:t>
            </a:r>
            <a:r>
              <a:rPr lang="en-US" sz="1050" u="sng" dirty="0" smtClean="0">
                <a:solidFill>
                  <a:schemeClr val="bg1"/>
                </a:solidFill>
              </a:rPr>
              <a:t>Rev. 6:16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	C. The </a:t>
            </a:r>
            <a:r>
              <a:rPr lang="en-US" sz="2400" dirty="0" smtClean="0">
                <a:solidFill>
                  <a:schemeClr val="bg1"/>
                </a:solidFill>
              </a:rPr>
              <a:t>Lord’s Presence, 1:6-8, </a:t>
            </a:r>
            <a:r>
              <a:rPr lang="en-US" sz="1050" u="sng" dirty="0" smtClean="0">
                <a:solidFill>
                  <a:schemeClr val="bg1"/>
                </a:solidFill>
              </a:rPr>
              <a:t>Rom. 11:22,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Psa. 27:1, 27:5</a:t>
            </a:r>
            <a:r>
              <a:rPr lang="en-US" sz="1050" dirty="0" smtClean="0">
                <a:solidFill>
                  <a:schemeClr val="bg1"/>
                </a:solidFill>
              </a:rPr>
              <a:t>,</a:t>
            </a:r>
            <a:r>
              <a:rPr lang="en-US" sz="1050" u="sng" dirty="0" smtClean="0">
                <a:solidFill>
                  <a:schemeClr val="bg1"/>
                </a:solidFill>
              </a:rPr>
              <a:t> 37:39</a:t>
            </a:r>
            <a:r>
              <a:rPr lang="en-US" sz="1050" dirty="0" smtClean="0">
                <a:solidFill>
                  <a:schemeClr val="bg1"/>
                </a:solidFill>
              </a:rPr>
              <a:t>,</a:t>
            </a:r>
            <a:r>
              <a:rPr lang="en-US" sz="1050" u="sng" dirty="0" smtClean="0">
                <a:solidFill>
                  <a:schemeClr val="bg1"/>
                </a:solidFill>
              </a:rPr>
              <a:t> 41:1,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Isa. 33:2,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Jer. 14:8,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dirty="0" smtClean="0">
                <a:solidFill>
                  <a:schemeClr val="bg1"/>
                </a:solidFill>
              </a:rPr>
              <a:t>		</a:t>
            </a:r>
            <a:r>
              <a:rPr lang="en-US" sz="1050" u="sng" dirty="0" smtClean="0">
                <a:solidFill>
                  <a:schemeClr val="bg1"/>
                </a:solidFill>
              </a:rPr>
              <a:t>Dan</a:t>
            </a:r>
            <a:r>
              <a:rPr lang="en-US" sz="1050" u="sng" dirty="0" smtClean="0">
                <a:solidFill>
                  <a:schemeClr val="bg1"/>
                </a:solidFill>
              </a:rPr>
              <a:t>. 12:1,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u="sng" dirty="0" smtClean="0">
                <a:solidFill>
                  <a:schemeClr val="bg1"/>
                </a:solidFill>
              </a:rPr>
              <a:t>Jer. 30:7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	D. The </a:t>
            </a:r>
            <a:r>
              <a:rPr lang="en-US" sz="2400" dirty="0" smtClean="0">
                <a:solidFill>
                  <a:schemeClr val="bg1"/>
                </a:solidFill>
              </a:rPr>
              <a:t>Lord’s Purpose, 1:9-14, </a:t>
            </a:r>
            <a:r>
              <a:rPr lang="en-US" sz="1200" u="sng" dirty="0" smtClean="0">
                <a:solidFill>
                  <a:schemeClr val="bg1"/>
                </a:solidFill>
              </a:rPr>
              <a:t>Prov. 6:18,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u="sng" dirty="0" smtClean="0">
                <a:solidFill>
                  <a:schemeClr val="bg1"/>
                </a:solidFill>
              </a:rPr>
              <a:t>12:20,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u="sng" dirty="0" smtClean="0">
                <a:solidFill>
                  <a:schemeClr val="bg1"/>
                </a:solidFill>
              </a:rPr>
              <a:t>2 </a:t>
            </a:r>
            <a:r>
              <a:rPr lang="en-US" sz="1200" u="sng" dirty="0" err="1" smtClean="0">
                <a:solidFill>
                  <a:schemeClr val="bg1"/>
                </a:solidFill>
              </a:rPr>
              <a:t>Kgs</a:t>
            </a:r>
            <a:r>
              <a:rPr lang="en-US" sz="1200" u="sng" dirty="0" smtClean="0">
                <a:solidFill>
                  <a:schemeClr val="bg1"/>
                </a:solidFill>
              </a:rPr>
              <a:t>. 18:19, 26-31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u="sng" dirty="0" smtClean="0">
                <a:solidFill>
                  <a:schemeClr val="bg1"/>
                </a:solidFill>
              </a:rPr>
              <a:t>19:20-22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smtClean="0">
                <a:solidFill>
                  <a:schemeClr val="bg1"/>
                </a:solidFill>
              </a:rPr>
              <a:t>		</a:t>
            </a:r>
            <a:r>
              <a:rPr lang="en-US" sz="1200" u="sng" dirty="0" smtClean="0">
                <a:solidFill>
                  <a:schemeClr val="bg1"/>
                </a:solidFill>
              </a:rPr>
              <a:t>19:35-37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u="sng" dirty="0" smtClean="0">
                <a:solidFill>
                  <a:schemeClr val="bg1"/>
                </a:solidFill>
              </a:rPr>
              <a:t>Isa. 37:36-38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	E. The </a:t>
            </a:r>
            <a:r>
              <a:rPr lang="en-US" sz="2400" dirty="0" smtClean="0">
                <a:solidFill>
                  <a:schemeClr val="bg1"/>
                </a:solidFill>
              </a:rPr>
              <a:t>Lord’s Protection, 1:15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u="sng" dirty="0" smtClean="0">
                <a:solidFill>
                  <a:schemeClr val="bg1"/>
                </a:solidFill>
              </a:rPr>
              <a:t>Isa. 52:7,</a:t>
            </a:r>
            <a:r>
              <a:rPr lang="en-US" sz="1200" dirty="0" smtClean="0">
                <a:solidFill>
                  <a:schemeClr val="bg1"/>
                </a:solidFill>
              </a:rPr>
              <a:t>  </a:t>
            </a:r>
            <a:r>
              <a:rPr lang="en-US" sz="1200" u="sng" dirty="0" smtClean="0">
                <a:solidFill>
                  <a:schemeClr val="bg1"/>
                </a:solidFill>
              </a:rPr>
              <a:t>Rom. 10:15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0" y="30480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en-US" sz="2400" dirty="0" smtClean="0">
                <a:solidFill>
                  <a:schemeClr val="bg1"/>
                </a:solidFill>
              </a:rPr>
              <a:t>II. </a:t>
            </a:r>
            <a:r>
              <a:rPr lang="en-US" sz="2400" u="sng" dirty="0" smtClean="0">
                <a:solidFill>
                  <a:schemeClr val="bg1"/>
                </a:solidFill>
              </a:rPr>
              <a:t>NINEVEH’S DOOM DESCRIBED</a:t>
            </a:r>
            <a:r>
              <a:rPr lang="en-US" sz="2400" dirty="0" smtClean="0">
                <a:solidFill>
                  <a:schemeClr val="bg1"/>
                </a:solidFill>
              </a:rPr>
              <a:t>, 2:1-13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	A. The </a:t>
            </a:r>
            <a:r>
              <a:rPr lang="en-US" sz="2400" dirty="0" smtClean="0">
                <a:solidFill>
                  <a:schemeClr val="bg1"/>
                </a:solidFill>
              </a:rPr>
              <a:t>Siege of Nineveh, 2:1-8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2:1</a:t>
            </a:r>
            <a:r>
              <a:rPr lang="en-US" sz="2400" dirty="0" smtClean="0">
                <a:solidFill>
                  <a:schemeClr val="bg1"/>
                </a:solidFill>
              </a:rPr>
              <a:t> He that </a:t>
            </a:r>
            <a:r>
              <a:rPr lang="en-US" sz="2400" dirty="0" err="1" smtClean="0">
                <a:solidFill>
                  <a:schemeClr val="bg1"/>
                </a:solidFill>
              </a:rPr>
              <a:t>dasheth</a:t>
            </a:r>
            <a:r>
              <a:rPr lang="en-US" sz="2400" dirty="0" smtClean="0">
                <a:solidFill>
                  <a:schemeClr val="bg1"/>
                </a:solidFill>
              </a:rPr>
              <a:t> in pieces is come up before thy face: keep the </a:t>
            </a:r>
            <a:r>
              <a:rPr lang="en-US" sz="2400" dirty="0" err="1" smtClean="0">
                <a:solidFill>
                  <a:schemeClr val="bg1"/>
                </a:solidFill>
              </a:rPr>
              <a:t>munition</a:t>
            </a:r>
            <a:r>
              <a:rPr lang="en-US" sz="2400" dirty="0" smtClean="0">
                <a:solidFill>
                  <a:schemeClr val="bg1"/>
                </a:solidFill>
              </a:rPr>
              <a:t>, watch the way, make thy loins strong, fortify thy power mightily.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Hos. 10:14</a:t>
            </a:r>
            <a:r>
              <a:rPr lang="en-US" sz="2400" dirty="0" smtClean="0">
                <a:solidFill>
                  <a:schemeClr val="bg1"/>
                </a:solidFill>
              </a:rPr>
              <a:t> Therefore shall a tumult arise among thy people, and all thy fortresses shall be spoiled, as </a:t>
            </a:r>
            <a:r>
              <a:rPr lang="en-US" sz="2400" dirty="0" err="1" smtClean="0">
                <a:solidFill>
                  <a:schemeClr val="bg1"/>
                </a:solidFill>
              </a:rPr>
              <a:t>Shalman</a:t>
            </a:r>
            <a:r>
              <a:rPr lang="en-US" sz="2400" dirty="0" smtClean="0">
                <a:solidFill>
                  <a:schemeClr val="bg1"/>
                </a:solidFill>
              </a:rPr>
              <a:t> spoiled </a:t>
            </a:r>
            <a:r>
              <a:rPr lang="en-US" sz="2400" dirty="0" err="1" smtClean="0">
                <a:solidFill>
                  <a:schemeClr val="bg1"/>
                </a:solidFill>
              </a:rPr>
              <a:t>Betharbel</a:t>
            </a:r>
            <a:r>
              <a:rPr lang="en-US" sz="2400" dirty="0" smtClean="0">
                <a:solidFill>
                  <a:schemeClr val="bg1"/>
                </a:solidFill>
              </a:rPr>
              <a:t> in the day of battle: </a:t>
            </a:r>
            <a:r>
              <a:rPr lang="en-US" sz="2400" b="1" dirty="0" smtClean="0">
                <a:solidFill>
                  <a:srgbClr val="FFFF00"/>
                </a:solidFill>
              </a:rPr>
              <a:t>the mother was dashed in pieces upon her children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endParaRPr lang="en-US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30480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Hos. 13:16</a:t>
            </a:r>
            <a:r>
              <a:rPr lang="en-US" sz="2400" dirty="0" smtClean="0">
                <a:solidFill>
                  <a:schemeClr val="bg1"/>
                </a:solidFill>
              </a:rPr>
              <a:t> Samaria shall become desolate; for she hath rebelled against her God: they shall fall by the sword: </a:t>
            </a:r>
            <a:r>
              <a:rPr lang="en-US" sz="2400" b="1" dirty="0" smtClean="0">
                <a:solidFill>
                  <a:srgbClr val="FFFF00"/>
                </a:solidFill>
              </a:rPr>
              <a:t>their infants shall be dashed in pieces, and their women with child shall be ripped up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3:10</a:t>
            </a:r>
            <a:r>
              <a:rPr lang="en-US" sz="2400" dirty="0" smtClean="0">
                <a:solidFill>
                  <a:schemeClr val="bg1"/>
                </a:solidFill>
              </a:rPr>
              <a:t> Yet was she carried away, she went into captivity: </a:t>
            </a:r>
            <a:r>
              <a:rPr lang="en-US" sz="2400" b="1" dirty="0" smtClean="0">
                <a:solidFill>
                  <a:srgbClr val="FFFF00"/>
                </a:solidFill>
              </a:rPr>
              <a:t>her young children also were dashed in pieces</a:t>
            </a:r>
            <a:r>
              <a:rPr lang="en-US" sz="2400" dirty="0" smtClean="0">
                <a:solidFill>
                  <a:schemeClr val="bg1"/>
                </a:solidFill>
              </a:rPr>
              <a:t> at the top of all the streets: and they cast lots for her </a:t>
            </a:r>
            <a:r>
              <a:rPr lang="en-US" sz="2400" dirty="0" err="1" smtClean="0">
                <a:solidFill>
                  <a:schemeClr val="bg1"/>
                </a:solidFill>
              </a:rPr>
              <a:t>honourable</a:t>
            </a:r>
            <a:r>
              <a:rPr lang="en-US" sz="2400" dirty="0" smtClean="0">
                <a:solidFill>
                  <a:schemeClr val="bg1"/>
                </a:solidFill>
              </a:rPr>
              <a:t> men, and all her great men were bound in chains.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Ezek. 23:24</a:t>
            </a:r>
            <a:r>
              <a:rPr lang="en-US" sz="2400" dirty="0" smtClean="0">
                <a:solidFill>
                  <a:schemeClr val="bg1"/>
                </a:solidFill>
              </a:rPr>
              <a:t> And they shall come against thee with chariots, wagons, and wheels, and with an assembly of people, which shall set against thee buckler and shield and helmet round about: and I will set judgment before them, and they shall judge thee according to their judgments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067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Nah. 2:2</a:t>
            </a:r>
            <a:r>
              <a:rPr lang="en-US" sz="2400" dirty="0" smtClean="0">
                <a:solidFill>
                  <a:schemeClr val="bg1"/>
                </a:solidFill>
              </a:rPr>
              <a:t> For the LORD hath turned away the </a:t>
            </a:r>
            <a:r>
              <a:rPr lang="en-US" sz="2400" dirty="0" err="1" smtClean="0">
                <a:solidFill>
                  <a:schemeClr val="bg1"/>
                </a:solidFill>
              </a:rPr>
              <a:t>excellency</a:t>
            </a:r>
            <a:r>
              <a:rPr lang="en-US" sz="2400" dirty="0" smtClean="0">
                <a:solidFill>
                  <a:schemeClr val="bg1"/>
                </a:solidFill>
              </a:rPr>
              <a:t> of Jacob, as the </a:t>
            </a:r>
            <a:r>
              <a:rPr lang="en-US" sz="2400" dirty="0" err="1" smtClean="0">
                <a:solidFill>
                  <a:schemeClr val="bg1"/>
                </a:solidFill>
              </a:rPr>
              <a:t>excellency</a:t>
            </a:r>
            <a:r>
              <a:rPr lang="en-US" sz="2400" dirty="0" smtClean="0">
                <a:solidFill>
                  <a:schemeClr val="bg1"/>
                </a:solidFill>
              </a:rPr>
              <a:t> of Israel: for the </a:t>
            </a:r>
            <a:r>
              <a:rPr lang="en-US" sz="2400" dirty="0" err="1" smtClean="0">
                <a:solidFill>
                  <a:schemeClr val="bg1"/>
                </a:solidFill>
              </a:rPr>
              <a:t>emptiers</a:t>
            </a:r>
            <a:r>
              <a:rPr lang="en-US" sz="2400" dirty="0" smtClean="0">
                <a:solidFill>
                  <a:schemeClr val="bg1"/>
                </a:solidFill>
              </a:rPr>
              <a:t> have emptied them out, and marred their vine branches.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2:3</a:t>
            </a:r>
            <a:r>
              <a:rPr lang="en-US" sz="2400" dirty="0" smtClean="0">
                <a:solidFill>
                  <a:schemeClr val="bg1"/>
                </a:solidFill>
              </a:rPr>
              <a:t> The shield of his mighty men is made red, the valiant men are in scarlet: the chariots shall be with flaming torches in the day of his preparation, and the fir trees shall be terribly shaken.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Ezek. 23:14</a:t>
            </a:r>
            <a:r>
              <a:rPr lang="en-US" sz="2400" dirty="0" smtClean="0">
                <a:solidFill>
                  <a:schemeClr val="bg1"/>
                </a:solidFill>
              </a:rPr>
              <a:t> And that she increased her </a:t>
            </a:r>
            <a:r>
              <a:rPr lang="en-US" sz="2400" dirty="0" err="1" smtClean="0">
                <a:solidFill>
                  <a:schemeClr val="bg1"/>
                </a:solidFill>
              </a:rPr>
              <a:t>whoredoms</a:t>
            </a:r>
            <a:r>
              <a:rPr lang="en-US" sz="2400" dirty="0" smtClean="0">
                <a:solidFill>
                  <a:schemeClr val="bg1"/>
                </a:solidFill>
              </a:rPr>
              <a:t>: for when she saw men </a:t>
            </a:r>
            <a:r>
              <a:rPr lang="en-US" sz="2400" dirty="0" err="1" smtClean="0">
                <a:solidFill>
                  <a:schemeClr val="bg1"/>
                </a:solidFill>
              </a:rPr>
              <a:t>pourtrayed</a:t>
            </a:r>
            <a:r>
              <a:rPr lang="en-US" sz="2400" dirty="0" smtClean="0">
                <a:solidFill>
                  <a:schemeClr val="bg1"/>
                </a:solidFill>
              </a:rPr>
              <a:t> upon the wall, the images of the Chaldeans </a:t>
            </a:r>
            <a:r>
              <a:rPr lang="en-US" sz="2400" b="1" dirty="0" err="1" smtClean="0">
                <a:solidFill>
                  <a:srgbClr val="FFFF00"/>
                </a:solidFill>
              </a:rPr>
              <a:t>pourtrayed</a:t>
            </a:r>
            <a:r>
              <a:rPr lang="en-US" sz="2400" b="1" dirty="0" smtClean="0">
                <a:solidFill>
                  <a:srgbClr val="FFFF00"/>
                </a:solidFill>
              </a:rPr>
              <a:t> with vermilion</a:t>
            </a:r>
            <a:r>
              <a:rPr lang="en-US" sz="2400" dirty="0" smtClean="0">
                <a:solidFill>
                  <a:srgbClr val="FFFF00"/>
                </a:solidFill>
              </a:rPr>
              <a:t>,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Isa. 9:5</a:t>
            </a:r>
            <a:r>
              <a:rPr lang="en-US" sz="2400" dirty="0" smtClean="0">
                <a:solidFill>
                  <a:schemeClr val="bg1"/>
                </a:solidFill>
              </a:rPr>
              <a:t> For every battle of the warrior is with confused noise, and </a:t>
            </a:r>
            <a:r>
              <a:rPr lang="en-US" sz="2400" b="1" dirty="0" smtClean="0">
                <a:solidFill>
                  <a:srgbClr val="FFFF00"/>
                </a:solidFill>
              </a:rPr>
              <a:t>garments rolled in blood</a:t>
            </a:r>
            <a:r>
              <a:rPr lang="en-US" sz="2400" dirty="0" smtClean="0">
                <a:solidFill>
                  <a:schemeClr val="bg1"/>
                </a:solidFill>
              </a:rPr>
              <a:t>; but this shall be with burning and fuel of fire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662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899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Nah. 2:4</a:t>
            </a:r>
            <a:r>
              <a:rPr lang="en-US" sz="2400" dirty="0" smtClean="0">
                <a:solidFill>
                  <a:schemeClr val="bg1"/>
                </a:solidFill>
              </a:rPr>
              <a:t> The chariots shall rage in the streets, they shall </a:t>
            </a:r>
            <a:r>
              <a:rPr lang="en-US" sz="2400" dirty="0" err="1" smtClean="0">
                <a:solidFill>
                  <a:schemeClr val="bg1"/>
                </a:solidFill>
              </a:rPr>
              <a:t>justle</a:t>
            </a:r>
            <a:r>
              <a:rPr lang="en-US" sz="2400" dirty="0" smtClean="0">
                <a:solidFill>
                  <a:schemeClr val="bg1"/>
                </a:solidFill>
              </a:rPr>
              <a:t> one against another in the broad ways: they shall seem like torches, they shall run like the </a:t>
            </a:r>
            <a:r>
              <a:rPr lang="en-US" sz="2400" dirty="0" err="1" smtClean="0">
                <a:solidFill>
                  <a:schemeClr val="bg1"/>
                </a:solidFill>
              </a:rPr>
              <a:t>lightnings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2:5</a:t>
            </a:r>
            <a:r>
              <a:rPr lang="en-US" sz="2400" dirty="0" smtClean="0">
                <a:solidFill>
                  <a:schemeClr val="bg1"/>
                </a:solidFill>
              </a:rPr>
              <a:t> He shall recount his worthies: they shall stumble in their walk; they shall make haste to the wall thereof, and the </a:t>
            </a:r>
            <a:r>
              <a:rPr lang="en-US" sz="2400" dirty="0" err="1" smtClean="0">
                <a:solidFill>
                  <a:schemeClr val="bg1"/>
                </a:solidFill>
              </a:rPr>
              <a:t>defence</a:t>
            </a:r>
            <a:r>
              <a:rPr lang="en-US" sz="2400" dirty="0" smtClean="0">
                <a:solidFill>
                  <a:schemeClr val="bg1"/>
                </a:solidFill>
              </a:rPr>
              <a:t> shall be prepared.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Nah. 2:6</a:t>
            </a:r>
            <a:r>
              <a:rPr lang="en-US" sz="2400" dirty="0" smtClean="0">
                <a:solidFill>
                  <a:schemeClr val="bg1"/>
                </a:solidFill>
              </a:rPr>
              <a:t> The gates of the rivers shall be opened, and the palace shall be dissolved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3.bp.blogspot.com/_YIJZEomc_m4/THk00PE31jI/AAAAAAAAAAU/3-_0zahs5NQ/s1600/ninevah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7086600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0" y="60960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solidFill>
                  <a:schemeClr val="bg1"/>
                </a:solidFill>
              </a:rPr>
              <a:t>http://www.bing.com/images/search?q=khosr+river&amp;view=detailv2&amp;&amp;</a:t>
            </a:r>
            <a:r>
              <a:rPr lang="en-US" sz="1400" u="sng" dirty="0" smtClean="0">
                <a:solidFill>
                  <a:schemeClr val="bg1"/>
                </a:solidFill>
              </a:rPr>
              <a:t>qpvt=khosr+river&amp;id=9D6CF526BAD1B360B91EFB3B5D7BDDBFBE3C9245&amp;selectedIndex=31&amp;ccid=lNfXUqpC&amp;simid=608045027490070564&amp;thid=JN.uFsvnj1pvhzHfO3%2bMmgj6Q&amp;ajaxhist=0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500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orProphet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10588</TotalTime>
  <Words>628</Words>
  <Application>Microsoft Office PowerPoint</Application>
  <PresentationFormat>On-screen Show (4:3)</PresentationFormat>
  <Paragraphs>83</Paragraphs>
  <Slides>14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MinorProphets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Doll</dc:creator>
  <cp:lastModifiedBy>user</cp:lastModifiedBy>
  <cp:revision>564</cp:revision>
  <dcterms:created xsi:type="dcterms:W3CDTF">2012-11-28T23:00:59Z</dcterms:created>
  <dcterms:modified xsi:type="dcterms:W3CDTF">2015-04-09T01:53:01Z</dcterms:modified>
</cp:coreProperties>
</file>