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7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sz="2400" i="1"/>
            </a:lvl1pPr>
          </a:lstStyle>
          <a:p>
            <a:r>
              <a:t>–Johnny Appleseed</a:t>
            </a:r>
          </a:p>
        </p:txBody>
      </p:sp>
      <p:sp>
        <p:nvSpPr>
          <p:cNvPr id="94" name="“Type a quote here.”"/>
          <p:cNvSpPr txBox="1">
            <a:spLocks noGrp="1"/>
          </p:cNvSpPr>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929606" y="-12700"/>
            <a:ext cx="16551777" cy="1103451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647700" y="508000"/>
            <a:ext cx="12369801" cy="614253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451058" y="-138499"/>
            <a:ext cx="13525502" cy="9017002"/>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473575" y="2032000"/>
            <a:ext cx="10287000" cy="68580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426200" y="4965700"/>
            <a:ext cx="5886450" cy="39243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37350" y="639233"/>
            <a:ext cx="5880100" cy="3920067"/>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400425" y="-127000"/>
            <a:ext cx="13525500" cy="90170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Shine-PNG-Clipart.png" descr="Shine-PNG-Clipart.png"/>
          <p:cNvPicPr>
            <a:picLocks noChangeAspect="1"/>
          </p:cNvPicPr>
          <p:nvPr/>
        </p:nvPicPr>
        <p:blipFill>
          <a:blip r:embed="rId2"/>
          <a:stretch>
            <a:fillRect/>
          </a:stretch>
        </p:blipFill>
        <p:spPr>
          <a:xfrm>
            <a:off x="-1" y="-1067034"/>
            <a:ext cx="13004801" cy="7422031"/>
          </a:xfrm>
          <a:prstGeom prst="rect">
            <a:avLst/>
          </a:prstGeom>
          <a:ln w="12700">
            <a:miter lim="400000"/>
          </a:ln>
        </p:spPr>
      </p:pic>
      <p:sp>
        <p:nvSpPr>
          <p:cNvPr id="120" name="THE KINGDOM AND YOUR MISSION"/>
          <p:cNvSpPr txBox="1">
            <a:spLocks noGrp="1"/>
          </p:cNvSpPr>
          <p:nvPr>
            <p:ph type="ctrTitle"/>
          </p:nvPr>
        </p:nvSpPr>
        <p:spPr>
          <a:xfrm>
            <a:off x="1149193" y="3162714"/>
            <a:ext cx="10706414" cy="3428172"/>
          </a:xfrm>
          <a:prstGeom prst="rect">
            <a:avLst/>
          </a:prstGeom>
        </p:spPr>
        <p:txBody>
          <a:bodyPr/>
          <a:lstStyle>
            <a:lvl1pPr defTabSz="572516">
              <a:defRPr sz="7840">
                <a:latin typeface="CF Goliath Demo"/>
                <a:ea typeface="CF Goliath Demo"/>
                <a:cs typeface="CF Goliath Demo"/>
                <a:sym typeface="CF Goliath Demo"/>
              </a:defRPr>
            </a:lvl1pPr>
          </a:lstStyle>
          <a:p>
            <a:r>
              <a:t>THE KINGDOM AND YOUR MISSION</a:t>
            </a:r>
          </a:p>
        </p:txBody>
      </p:sp>
      <p:pic>
        <p:nvPicPr>
          <p:cNvPr id="121" name="images.jpg" descr="images.jpg"/>
          <p:cNvPicPr>
            <a:picLocks noChangeAspect="1"/>
          </p:cNvPicPr>
          <p:nvPr/>
        </p:nvPicPr>
        <p:blipFill>
          <a:blip r:embed="rId3"/>
          <a:stretch>
            <a:fillRect/>
          </a:stretch>
        </p:blipFill>
        <p:spPr>
          <a:xfrm>
            <a:off x="1419787" y="7032141"/>
            <a:ext cx="10165226" cy="2710727"/>
          </a:xfrm>
          <a:prstGeom prst="rect">
            <a:avLst/>
          </a:prstGeom>
          <a:ln w="12700">
            <a:miter lim="400000"/>
          </a:ln>
        </p:spPr>
      </p:pic>
      <p:pic>
        <p:nvPicPr>
          <p:cNvPr id="122" name="background.jpg" descr="background.jpg"/>
          <p:cNvPicPr>
            <a:picLocks/>
          </p:cNvPicPr>
          <p:nvPr/>
        </p:nvPicPr>
        <p:blipFill>
          <a:blip r:embed="rId4"/>
          <a:stretch>
            <a:fillRect/>
          </a:stretch>
        </p:blipFill>
        <p:spPr>
          <a:xfrm>
            <a:off x="-25376" y="8731468"/>
            <a:ext cx="1912195" cy="99969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Shine-PNG-Clipart.png" descr="Shine-PNG-Clipart.png"/>
          <p:cNvPicPr>
            <a:picLocks noChangeAspect="1"/>
          </p:cNvPicPr>
          <p:nvPr/>
        </p:nvPicPr>
        <p:blipFill>
          <a:blip r:embed="rId2"/>
          <a:stretch>
            <a:fillRect/>
          </a:stretch>
        </p:blipFill>
        <p:spPr>
          <a:xfrm>
            <a:off x="0" y="-1111815"/>
            <a:ext cx="13004801" cy="7422031"/>
          </a:xfrm>
          <a:prstGeom prst="rect">
            <a:avLst/>
          </a:prstGeom>
          <a:ln w="12700">
            <a:miter lim="400000"/>
          </a:ln>
        </p:spPr>
      </p:pic>
      <p:sp>
        <p:nvSpPr>
          <p:cNvPr id="159" name="18. And Jesus, walking by the sea of Galilee, saw two brethren, Simon called Peter, and Andrew his brother, casting a net into the sea: for they were fishers. 19. And he saith unto them, Follow me, and I will make you fishers of men. 20. And they straightway left their nets, and followed him. 21. And going on from thence, he saw other two brethren, James the son of Zebedee, and John his brother, in a ship with Zebedee their father, mending their nets; and he called them. 22. And they immediately left the ship and their father, and followed him.…"/>
          <p:cNvSpPr txBox="1">
            <a:spLocks noGrp="1"/>
          </p:cNvSpPr>
          <p:nvPr>
            <p:ph type="title"/>
          </p:nvPr>
        </p:nvSpPr>
        <p:spPr>
          <a:xfrm>
            <a:off x="1122825" y="1269867"/>
            <a:ext cx="10611975" cy="7525082"/>
          </a:xfrm>
          <a:prstGeom prst="rect">
            <a:avLst/>
          </a:prstGeom>
        </p:spPr>
        <p:txBody>
          <a:bodyPr/>
          <a:lstStyle/>
          <a:p>
            <a:pPr algn="l" defTabSz="397763">
              <a:defRPr sz="2827">
                <a:latin typeface="Helvetica"/>
                <a:ea typeface="Helvetica"/>
                <a:cs typeface="Helvetica"/>
                <a:sym typeface="Helvetica"/>
              </a:defRPr>
            </a:pPr>
            <a:r>
              <a:rPr dirty="0"/>
              <a:t> </a:t>
            </a:r>
            <a:r>
              <a:rPr sz="3697" dirty="0"/>
              <a:t>18. And Jesus, walking by the sea of Galilee, saw two brethren, Simon called Peter, and Andrew his brother, casting a net into the sea: for they were fishers. 19. And he saith unto them, Follow me, and I will make you fishers of men. 20. And they straightway left their nets, and followed him. 21. And going on from thence, he saw other two brethren, James the son of Zebedee, and John his brother, in a ship with Zebedee their father, mending their nets; and he called them. 22. And they </a:t>
            </a:r>
            <a:r>
              <a:rPr sz="4000" dirty="0"/>
              <a:t>immediately</a:t>
            </a:r>
            <a:r>
              <a:rPr sz="3697" dirty="0"/>
              <a:t> left the ship and their father, and followed him.</a:t>
            </a:r>
          </a:p>
          <a:p>
            <a:pPr algn="r" defTabSz="397763">
              <a:defRPr sz="3697">
                <a:latin typeface="CF Goliath Demo"/>
                <a:ea typeface="CF Goliath Demo"/>
                <a:cs typeface="CF Goliath Demo"/>
                <a:sym typeface="CF Goliath Demo"/>
              </a:defRPr>
            </a:pPr>
            <a:r>
              <a:rPr dirty="0"/>
              <a:t>Matthew 4</a:t>
            </a:r>
            <a:r>
              <a:rPr dirty="0">
                <a:latin typeface="Lucida Grande"/>
                <a:ea typeface="Lucida Grande"/>
                <a:cs typeface="Lucida Grande"/>
                <a:sym typeface="Lucida Grande"/>
              </a:rPr>
              <a:t>:</a:t>
            </a:r>
            <a:r>
              <a:rPr dirty="0"/>
              <a:t>18</a:t>
            </a:r>
            <a:r>
              <a:rPr dirty="0">
                <a:latin typeface="Lucida Grande"/>
                <a:ea typeface="Lucida Grande"/>
                <a:cs typeface="Lucida Grande"/>
                <a:sym typeface="Lucida Grande"/>
              </a:rPr>
              <a:t>-</a:t>
            </a:r>
            <a:r>
              <a:rPr dirty="0"/>
              <a:t>22</a:t>
            </a:r>
          </a:p>
        </p:txBody>
      </p:sp>
      <p:pic>
        <p:nvPicPr>
          <p:cNvPr id="160"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Shine-PNG-Clipart.png" descr="Shine-PNG-Clipart.png"/>
          <p:cNvPicPr>
            <a:picLocks noChangeAspect="1"/>
          </p:cNvPicPr>
          <p:nvPr/>
        </p:nvPicPr>
        <p:blipFill>
          <a:blip r:embed="rId2"/>
          <a:stretch>
            <a:fillRect/>
          </a:stretch>
        </p:blipFill>
        <p:spPr>
          <a:xfrm>
            <a:off x="0" y="-1111815"/>
            <a:ext cx="13004801" cy="7422031"/>
          </a:xfrm>
          <a:prstGeom prst="rect">
            <a:avLst/>
          </a:prstGeom>
          <a:ln w="12700">
            <a:miter lim="400000"/>
          </a:ln>
        </p:spPr>
      </p:pic>
      <p:sp>
        <p:nvSpPr>
          <p:cNvPr id="163" name="&quot;Our role in the kingdom is like clearing a path for people to come to Jesus and either WORSHIP HIM or REJECT HIM.&quot;…"/>
          <p:cNvSpPr txBox="1"/>
          <p:nvPr/>
        </p:nvSpPr>
        <p:spPr>
          <a:xfrm>
            <a:off x="421802" y="4692215"/>
            <a:ext cx="11848723" cy="18254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3250" b="0">
                <a:latin typeface="Helvetica"/>
                <a:ea typeface="Helvetica"/>
                <a:cs typeface="Helvetica"/>
                <a:sym typeface="Helvetica"/>
              </a:defRPr>
            </a:pPr>
            <a:r>
              <a:rPr sz="3600" dirty="0"/>
              <a:t>"Our role in the kingdom is like clearing a path for people to come to Jesus and either </a:t>
            </a:r>
            <a:r>
              <a:rPr sz="3600" dirty="0">
                <a:latin typeface="CF Goliath Demo"/>
                <a:ea typeface="CF Goliath Demo"/>
                <a:cs typeface="CF Goliath Demo"/>
                <a:sym typeface="CF Goliath Demo"/>
              </a:rPr>
              <a:t>WORSHIP HIM</a:t>
            </a:r>
            <a:r>
              <a:rPr sz="3600" dirty="0"/>
              <a:t> or </a:t>
            </a:r>
            <a:r>
              <a:rPr sz="3600" dirty="0">
                <a:latin typeface="CF Goliath Demo"/>
                <a:ea typeface="CF Goliath Demo"/>
                <a:cs typeface="CF Goliath Demo"/>
                <a:sym typeface="CF Goliath Demo"/>
              </a:rPr>
              <a:t>REJECT HIM</a:t>
            </a:r>
            <a:r>
              <a:rPr sz="3600" dirty="0"/>
              <a:t>."</a:t>
            </a:r>
          </a:p>
          <a:p>
            <a:pPr algn="l" defTabSz="457200">
              <a:lnSpc>
                <a:spcPts val="5300"/>
              </a:lnSpc>
              <a:defRPr sz="3250" b="0">
                <a:latin typeface="Helvetica"/>
                <a:ea typeface="Helvetica"/>
                <a:cs typeface="Helvetica"/>
                <a:sym typeface="Helvetica"/>
              </a:defRPr>
            </a:pPr>
            <a:r>
              <a:rPr sz="3600" dirty="0"/>
              <a:t>                                   --Donnie Griggs, </a:t>
            </a:r>
            <a:r>
              <a:rPr sz="3600" u="sng" dirty="0"/>
              <a:t>Small Town Jesus</a:t>
            </a:r>
            <a:endParaRPr sz="1400" dirty="0">
              <a:solidFill>
                <a:srgbClr val="222222"/>
              </a:solidFill>
            </a:endParaRPr>
          </a:p>
        </p:txBody>
      </p:sp>
      <p:pic>
        <p:nvPicPr>
          <p:cNvPr id="164"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Shine-PNG-Clipart.png" descr="Shine-PNG-Clipart.png"/>
          <p:cNvPicPr>
            <a:picLocks noChangeAspect="1"/>
          </p:cNvPicPr>
          <p:nvPr/>
        </p:nvPicPr>
        <p:blipFill>
          <a:blip r:embed="rId2"/>
          <a:stretch>
            <a:fillRect/>
          </a:stretch>
        </p:blipFill>
        <p:spPr>
          <a:xfrm>
            <a:off x="0" y="-1111815"/>
            <a:ext cx="13004801" cy="7422031"/>
          </a:xfrm>
          <a:prstGeom prst="rect">
            <a:avLst/>
          </a:prstGeom>
          <a:ln w="12700">
            <a:miter lim="400000"/>
          </a:ln>
        </p:spPr>
      </p:pic>
      <p:sp>
        <p:nvSpPr>
          <p:cNvPr id="167" name="THE EXPANSION  of THE KINGDOM MISSION"/>
          <p:cNvSpPr txBox="1"/>
          <p:nvPr/>
        </p:nvSpPr>
        <p:spPr>
          <a:xfrm>
            <a:off x="421802" y="4661085"/>
            <a:ext cx="11848723" cy="1887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5800" b="0">
                <a:latin typeface="CF Goliath Demo"/>
                <a:ea typeface="CF Goliath Demo"/>
                <a:cs typeface="CF Goliath Demo"/>
                <a:sym typeface="CF Goliath Demo"/>
              </a:defRPr>
            </a:lvl1pPr>
          </a:lstStyle>
          <a:p>
            <a:r>
              <a:rPr dirty="0"/>
              <a:t>THE EXPANSION of </a:t>
            </a:r>
            <a:br>
              <a:rPr lang="en-US" dirty="0"/>
            </a:br>
            <a:r>
              <a:rPr dirty="0"/>
              <a:t>THE KINGDOM MISSION</a:t>
            </a:r>
            <a:endParaRPr sz="1200" dirty="0">
              <a:solidFill>
                <a:srgbClr val="222222"/>
              </a:solidFill>
              <a:latin typeface="Helvetica"/>
              <a:ea typeface="Helvetica"/>
              <a:cs typeface="Helvetica"/>
              <a:sym typeface="Helvetica"/>
            </a:endParaRPr>
          </a:p>
        </p:txBody>
      </p:sp>
      <p:pic>
        <p:nvPicPr>
          <p:cNvPr id="168"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Shine-PNG-Clipart.png" descr="Shine-PNG-Clipart.png"/>
          <p:cNvPicPr>
            <a:picLocks noChangeAspect="1"/>
          </p:cNvPicPr>
          <p:nvPr/>
        </p:nvPicPr>
        <p:blipFill>
          <a:blip r:embed="rId2"/>
          <a:stretch>
            <a:fillRect/>
          </a:stretch>
        </p:blipFill>
        <p:spPr>
          <a:xfrm>
            <a:off x="0" y="-1111815"/>
            <a:ext cx="13004801" cy="7422031"/>
          </a:xfrm>
          <a:prstGeom prst="rect">
            <a:avLst/>
          </a:prstGeom>
          <a:ln w="12700">
            <a:miter lim="400000"/>
          </a:ln>
        </p:spPr>
      </p:pic>
      <p:sp>
        <p:nvSpPr>
          <p:cNvPr id="171" name="1. The same day went Jesus out of the house, and sat by the sea side. 2. And great multitudes were gathered together unto him, so that he went into a ship, and sat; and the whole multitude stood on the shore. 3. And he spake many things unto them in parables, saying, Behold, a sower went forth to sow;…"/>
          <p:cNvSpPr txBox="1"/>
          <p:nvPr/>
        </p:nvSpPr>
        <p:spPr>
          <a:xfrm>
            <a:off x="578038" y="3690101"/>
            <a:ext cx="11848723" cy="4134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3700" b="0">
                <a:latin typeface="Helvetica"/>
                <a:ea typeface="Helvetica"/>
                <a:cs typeface="Helvetica"/>
                <a:sym typeface="Helvetica"/>
              </a:defRPr>
            </a:pPr>
            <a:r>
              <a:rPr sz="3250" dirty="0">
                <a:latin typeface="Tahoma"/>
                <a:ea typeface="Tahoma"/>
                <a:cs typeface="Tahoma"/>
                <a:sym typeface="Tahoma"/>
              </a:rPr>
              <a:t>1. </a:t>
            </a:r>
            <a:r>
              <a:rPr dirty="0"/>
              <a:t>The same day went Jesus out of the house, and sat by the sea side. 2. And great multitudes were gathered together unto him, so that he went into a ship, and sat; </a:t>
            </a:r>
            <a:r>
              <a:rPr sz="4000" dirty="0"/>
              <a:t>and</a:t>
            </a:r>
            <a:r>
              <a:rPr dirty="0"/>
              <a:t> the whole multitude stood on the shore. 3. And he </a:t>
            </a:r>
            <a:r>
              <a:rPr dirty="0" err="1"/>
              <a:t>spake</a:t>
            </a:r>
            <a:r>
              <a:rPr dirty="0"/>
              <a:t> many things unto them in parables, saying, Behold, a </a:t>
            </a:r>
            <a:r>
              <a:rPr dirty="0" err="1"/>
              <a:t>sower</a:t>
            </a:r>
            <a:r>
              <a:rPr dirty="0"/>
              <a:t> went forth to sow;</a:t>
            </a:r>
            <a:endParaRPr dirty="0">
              <a:latin typeface="Tahoma"/>
              <a:ea typeface="Tahoma"/>
              <a:cs typeface="Tahoma"/>
              <a:sym typeface="Tahoma"/>
            </a:endParaRPr>
          </a:p>
          <a:p>
            <a:pPr algn="r" defTabSz="457200">
              <a:defRPr sz="3700" b="0">
                <a:latin typeface="CF Goliath Demo"/>
                <a:ea typeface="CF Goliath Demo"/>
                <a:cs typeface="CF Goliath Demo"/>
                <a:sym typeface="CF Goliath Demo"/>
              </a:defRPr>
            </a:pPr>
            <a:r>
              <a:rPr dirty="0"/>
              <a:t>Matthew 13</a:t>
            </a:r>
            <a:r>
              <a:rPr dirty="0">
                <a:latin typeface="Lucida Grande"/>
                <a:ea typeface="Lucida Grande"/>
                <a:cs typeface="Lucida Grande"/>
                <a:sym typeface="Lucida Grande"/>
              </a:rPr>
              <a:t>:</a:t>
            </a:r>
            <a:r>
              <a:rPr dirty="0"/>
              <a:t>1</a:t>
            </a:r>
            <a:r>
              <a:rPr dirty="0">
                <a:latin typeface="Lucida Grande"/>
                <a:ea typeface="Lucida Grande"/>
                <a:cs typeface="Lucida Grande"/>
                <a:sym typeface="Lucida Grande"/>
              </a:rPr>
              <a:t>-</a:t>
            </a:r>
            <a:r>
              <a:rPr dirty="0"/>
              <a:t>3</a:t>
            </a:r>
          </a:p>
        </p:txBody>
      </p:sp>
      <p:pic>
        <p:nvPicPr>
          <p:cNvPr id="172"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Shine-PNG-Clipart.png" descr="Shine-PNG-Clipart.png"/>
          <p:cNvPicPr>
            <a:picLocks noChangeAspect="1"/>
          </p:cNvPicPr>
          <p:nvPr/>
        </p:nvPicPr>
        <p:blipFill>
          <a:blip r:embed="rId2"/>
          <a:stretch>
            <a:fillRect/>
          </a:stretch>
        </p:blipFill>
        <p:spPr>
          <a:xfrm>
            <a:off x="0" y="-1111815"/>
            <a:ext cx="13004801" cy="7422031"/>
          </a:xfrm>
          <a:prstGeom prst="rect">
            <a:avLst/>
          </a:prstGeom>
          <a:ln w="12700">
            <a:miter lim="400000"/>
          </a:ln>
        </p:spPr>
      </p:pic>
      <p:sp>
        <p:nvSpPr>
          <p:cNvPr id="175" name="But he that received seed into the good ground is he that heareth the word, and understandeth it; which also beareth fruit, and bringeth forth, some an hundredfold, some sixty, some thirty.…"/>
          <p:cNvSpPr txBox="1"/>
          <p:nvPr/>
        </p:nvSpPr>
        <p:spPr>
          <a:xfrm>
            <a:off x="578038" y="3000243"/>
            <a:ext cx="11848723" cy="287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3300" b="0">
                <a:latin typeface="Helvetica"/>
                <a:ea typeface="Helvetica"/>
                <a:cs typeface="Helvetica"/>
                <a:sym typeface="Helvetica"/>
              </a:defRPr>
            </a:pPr>
            <a:r>
              <a:rPr sz="3600" dirty="0">
                <a:solidFill>
                  <a:srgbClr val="D84942"/>
                </a:solidFill>
              </a:rPr>
              <a:t> </a:t>
            </a:r>
            <a:r>
              <a:rPr sz="3600" dirty="0"/>
              <a:t>But he that received seed into the good ground is he that heareth the word, and </a:t>
            </a:r>
            <a:r>
              <a:rPr sz="3600" dirty="0" err="1"/>
              <a:t>understandeth</a:t>
            </a:r>
            <a:r>
              <a:rPr sz="3600" dirty="0"/>
              <a:t> it; which also </a:t>
            </a:r>
            <a:r>
              <a:rPr sz="3600" dirty="0" err="1"/>
              <a:t>beareth</a:t>
            </a:r>
            <a:r>
              <a:rPr sz="3600" dirty="0"/>
              <a:t> fruit, and bringeth forth, some an hundredfold, some sixty, some thirty.</a:t>
            </a:r>
          </a:p>
          <a:p>
            <a:pPr algn="r" defTabSz="457200">
              <a:defRPr sz="3300" b="0">
                <a:latin typeface="CF Goliath Demo"/>
                <a:ea typeface="CF Goliath Demo"/>
                <a:cs typeface="CF Goliath Demo"/>
                <a:sym typeface="CF Goliath Demo"/>
              </a:defRPr>
            </a:pPr>
            <a:r>
              <a:rPr sz="3600" dirty="0"/>
              <a:t>Matthew 13</a:t>
            </a:r>
            <a:r>
              <a:rPr sz="3600" dirty="0">
                <a:latin typeface="Lucida Grande"/>
                <a:ea typeface="Lucida Grande"/>
                <a:cs typeface="Lucida Grande"/>
                <a:sym typeface="Lucida Grande"/>
              </a:rPr>
              <a:t>:</a:t>
            </a:r>
            <a:r>
              <a:rPr sz="3600" dirty="0"/>
              <a:t>23</a:t>
            </a:r>
          </a:p>
        </p:txBody>
      </p:sp>
      <p:pic>
        <p:nvPicPr>
          <p:cNvPr id="176" name="farmer-19050.jpeg" descr="farmer-19050.jpeg"/>
          <p:cNvPicPr>
            <a:picLocks/>
          </p:cNvPicPr>
          <p:nvPr/>
        </p:nvPicPr>
        <p:blipFill>
          <a:blip r:embed="rId3"/>
          <a:stretch>
            <a:fillRect/>
          </a:stretch>
        </p:blipFill>
        <p:spPr>
          <a:xfrm>
            <a:off x="1840158" y="5620439"/>
            <a:ext cx="9324484" cy="4128966"/>
          </a:xfrm>
          <a:prstGeom prst="rect">
            <a:avLst/>
          </a:prstGeom>
        </p:spPr>
      </p:pic>
      <p:pic>
        <p:nvPicPr>
          <p:cNvPr id="177" name="background.jpg" descr="background.jpg"/>
          <p:cNvPicPr>
            <a:picLocks/>
          </p:cNvPicPr>
          <p:nvPr/>
        </p:nvPicPr>
        <p:blipFill>
          <a:blip r:embed="rId4"/>
          <a:stretch>
            <a:fillRect/>
          </a:stretch>
        </p:blipFill>
        <p:spPr>
          <a:xfrm>
            <a:off x="-25376" y="8731468"/>
            <a:ext cx="1912195" cy="999699"/>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Shine-PNG-Clipart.png" descr="Shine-PNG-Clipart.png"/>
          <p:cNvPicPr>
            <a:picLocks noChangeAspect="1"/>
          </p:cNvPicPr>
          <p:nvPr/>
        </p:nvPicPr>
        <p:blipFill>
          <a:blip r:embed="rId2"/>
          <a:stretch>
            <a:fillRect/>
          </a:stretch>
        </p:blipFill>
        <p:spPr>
          <a:xfrm>
            <a:off x="0" y="-1111815"/>
            <a:ext cx="13004801" cy="7422031"/>
          </a:xfrm>
          <a:prstGeom prst="rect">
            <a:avLst/>
          </a:prstGeom>
          <a:ln w="12700">
            <a:miter lim="400000"/>
          </a:ln>
        </p:spPr>
      </p:pic>
      <p:sp>
        <p:nvSpPr>
          <p:cNvPr id="180" name="&quot;. . . gather the…"/>
          <p:cNvSpPr txBox="1"/>
          <p:nvPr/>
        </p:nvSpPr>
        <p:spPr>
          <a:xfrm>
            <a:off x="928065" y="4588508"/>
            <a:ext cx="8056714" cy="2230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lnSpc>
                <a:spcPts val="5700"/>
              </a:lnSpc>
              <a:defRPr sz="3600" b="0">
                <a:latin typeface="Helvetica"/>
                <a:ea typeface="Helvetica"/>
                <a:cs typeface="Helvetica"/>
                <a:sym typeface="Helvetica"/>
              </a:defRPr>
            </a:pPr>
            <a:r>
              <a:rPr sz="4000" dirty="0"/>
              <a:t>". . . gather the </a:t>
            </a:r>
          </a:p>
          <a:p>
            <a:pPr algn="l" defTabSz="457200">
              <a:lnSpc>
                <a:spcPts val="5700"/>
              </a:lnSpc>
              <a:defRPr sz="3600" b="0">
                <a:latin typeface="Helvetica"/>
                <a:ea typeface="Helvetica"/>
                <a:cs typeface="Helvetica"/>
                <a:sym typeface="Helvetica"/>
              </a:defRPr>
            </a:pPr>
            <a:r>
              <a:rPr sz="4000" dirty="0"/>
              <a:t>wheat into my barn"</a:t>
            </a:r>
          </a:p>
          <a:p>
            <a:pPr algn="l" defTabSz="457200">
              <a:lnSpc>
                <a:spcPts val="5700"/>
              </a:lnSpc>
              <a:defRPr sz="3600" b="0">
                <a:latin typeface="CF Goliath Demo"/>
                <a:ea typeface="CF Goliath Demo"/>
                <a:cs typeface="CF Goliath Demo"/>
                <a:sym typeface="CF Goliath Demo"/>
              </a:defRPr>
            </a:pPr>
            <a:r>
              <a:rPr sz="4000" dirty="0"/>
              <a:t>  Matthew 13</a:t>
            </a:r>
            <a:r>
              <a:rPr sz="4000" dirty="0">
                <a:latin typeface="Lucida Grande"/>
                <a:ea typeface="Lucida Grande"/>
                <a:cs typeface="Lucida Grande"/>
                <a:sym typeface="Lucida Grande"/>
              </a:rPr>
              <a:t>:</a:t>
            </a:r>
            <a:r>
              <a:rPr sz="4000" dirty="0"/>
              <a:t>30</a:t>
            </a:r>
          </a:p>
        </p:txBody>
      </p:sp>
      <p:pic>
        <p:nvPicPr>
          <p:cNvPr id="181" name="wheat.jpeg" descr="wheat.jpeg"/>
          <p:cNvPicPr>
            <a:picLocks/>
          </p:cNvPicPr>
          <p:nvPr/>
        </p:nvPicPr>
        <p:blipFill>
          <a:blip r:embed="rId3"/>
          <a:stretch>
            <a:fillRect/>
          </a:stretch>
        </p:blipFill>
        <p:spPr>
          <a:xfrm>
            <a:off x="6648402" y="2941351"/>
            <a:ext cx="5449044" cy="5525244"/>
          </a:xfrm>
          <a:prstGeom prst="rect">
            <a:avLst/>
          </a:prstGeom>
        </p:spPr>
      </p:pic>
      <p:pic>
        <p:nvPicPr>
          <p:cNvPr id="182" name="background.jpg" descr="background.jpg"/>
          <p:cNvPicPr>
            <a:picLocks/>
          </p:cNvPicPr>
          <p:nvPr/>
        </p:nvPicPr>
        <p:blipFill>
          <a:blip r:embed="rId4"/>
          <a:stretch>
            <a:fillRect/>
          </a:stretch>
        </p:blipFill>
        <p:spPr>
          <a:xfrm>
            <a:off x="-25376" y="8731468"/>
            <a:ext cx="1912195" cy="999699"/>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mustard-seed-1.jpeg" descr="mustard-seed-1.jpeg"/>
          <p:cNvPicPr>
            <a:picLocks noChangeAspect="1"/>
          </p:cNvPicPr>
          <p:nvPr/>
        </p:nvPicPr>
        <p:blipFill>
          <a:blip r:embed="rId2"/>
          <a:srcRect l="361" t="4782" r="1"/>
          <a:stretch>
            <a:fillRect/>
          </a:stretch>
        </p:blipFill>
        <p:spPr>
          <a:xfrm>
            <a:off x="1074225" y="6514272"/>
            <a:ext cx="10208022" cy="7422208"/>
          </a:xfrm>
          <a:custGeom>
            <a:avLst/>
            <a:gdLst/>
            <a:ahLst/>
            <a:cxnLst>
              <a:cxn ang="0">
                <a:pos x="wd2" y="hd2"/>
              </a:cxn>
              <a:cxn ang="5400000">
                <a:pos x="wd2" y="hd2"/>
              </a:cxn>
              <a:cxn ang="10800000">
                <a:pos x="wd2" y="hd2"/>
              </a:cxn>
              <a:cxn ang="16200000">
                <a:pos x="wd2" y="hd2"/>
              </a:cxn>
            </a:cxnLst>
            <a:rect l="0" t="0" r="r" b="b"/>
            <a:pathLst>
              <a:path w="21600" h="21577" extrusionOk="0">
                <a:moveTo>
                  <a:pt x="6014" y="8"/>
                </a:moveTo>
                <a:cubicBezTo>
                  <a:pt x="5989" y="18"/>
                  <a:pt x="5969" y="38"/>
                  <a:pt x="5952" y="68"/>
                </a:cubicBezTo>
                <a:cubicBezTo>
                  <a:pt x="5927" y="109"/>
                  <a:pt x="5825" y="171"/>
                  <a:pt x="5725" y="205"/>
                </a:cubicBezTo>
                <a:cubicBezTo>
                  <a:pt x="5543" y="268"/>
                  <a:pt x="5356" y="481"/>
                  <a:pt x="5181" y="819"/>
                </a:cubicBezTo>
                <a:cubicBezTo>
                  <a:pt x="5105" y="967"/>
                  <a:pt x="5097" y="970"/>
                  <a:pt x="4932" y="909"/>
                </a:cubicBezTo>
                <a:cubicBezTo>
                  <a:pt x="4748" y="841"/>
                  <a:pt x="4399" y="874"/>
                  <a:pt x="4180" y="982"/>
                </a:cubicBezTo>
                <a:cubicBezTo>
                  <a:pt x="4033" y="1054"/>
                  <a:pt x="3738" y="1305"/>
                  <a:pt x="3699" y="1390"/>
                </a:cubicBezTo>
                <a:cubicBezTo>
                  <a:pt x="3685" y="1421"/>
                  <a:pt x="3642" y="1447"/>
                  <a:pt x="3603" y="1447"/>
                </a:cubicBezTo>
                <a:cubicBezTo>
                  <a:pt x="3515" y="1447"/>
                  <a:pt x="3279" y="1796"/>
                  <a:pt x="3172" y="2086"/>
                </a:cubicBezTo>
                <a:cubicBezTo>
                  <a:pt x="3081" y="2331"/>
                  <a:pt x="2955" y="2938"/>
                  <a:pt x="2857" y="3599"/>
                </a:cubicBezTo>
                <a:cubicBezTo>
                  <a:pt x="2747" y="4345"/>
                  <a:pt x="2805" y="5455"/>
                  <a:pt x="2979" y="5925"/>
                </a:cubicBezTo>
                <a:cubicBezTo>
                  <a:pt x="3019" y="6035"/>
                  <a:pt x="3053" y="6204"/>
                  <a:pt x="3054" y="6302"/>
                </a:cubicBezTo>
                <a:cubicBezTo>
                  <a:pt x="3058" y="6726"/>
                  <a:pt x="3191" y="7121"/>
                  <a:pt x="3528" y="7707"/>
                </a:cubicBezTo>
                <a:cubicBezTo>
                  <a:pt x="3611" y="7851"/>
                  <a:pt x="3678" y="8002"/>
                  <a:pt x="3678" y="8043"/>
                </a:cubicBezTo>
                <a:cubicBezTo>
                  <a:pt x="3678" y="8083"/>
                  <a:pt x="3596" y="8207"/>
                  <a:pt x="3494" y="8319"/>
                </a:cubicBezTo>
                <a:cubicBezTo>
                  <a:pt x="3143" y="8710"/>
                  <a:pt x="2812" y="9168"/>
                  <a:pt x="2658" y="9478"/>
                </a:cubicBezTo>
                <a:cubicBezTo>
                  <a:pt x="2426" y="9945"/>
                  <a:pt x="2248" y="10434"/>
                  <a:pt x="2192" y="10756"/>
                </a:cubicBezTo>
                <a:cubicBezTo>
                  <a:pt x="2130" y="11111"/>
                  <a:pt x="2162" y="11781"/>
                  <a:pt x="2256" y="12111"/>
                </a:cubicBezTo>
                <a:cubicBezTo>
                  <a:pt x="2344" y="12419"/>
                  <a:pt x="2592" y="12934"/>
                  <a:pt x="2791" y="13219"/>
                </a:cubicBezTo>
                <a:cubicBezTo>
                  <a:pt x="2946" y="13442"/>
                  <a:pt x="2947" y="13448"/>
                  <a:pt x="2877" y="13555"/>
                </a:cubicBezTo>
                <a:cubicBezTo>
                  <a:pt x="2838" y="13615"/>
                  <a:pt x="2775" y="13665"/>
                  <a:pt x="2739" y="13665"/>
                </a:cubicBezTo>
                <a:cubicBezTo>
                  <a:pt x="2647" y="13665"/>
                  <a:pt x="2352" y="14030"/>
                  <a:pt x="2120" y="14433"/>
                </a:cubicBezTo>
                <a:cubicBezTo>
                  <a:pt x="1496" y="15517"/>
                  <a:pt x="1206" y="16586"/>
                  <a:pt x="1353" y="17265"/>
                </a:cubicBezTo>
                <a:cubicBezTo>
                  <a:pt x="1385" y="17416"/>
                  <a:pt x="1410" y="17552"/>
                  <a:pt x="1408" y="17568"/>
                </a:cubicBezTo>
                <a:cubicBezTo>
                  <a:pt x="1407" y="17584"/>
                  <a:pt x="1458" y="17729"/>
                  <a:pt x="1523" y="17892"/>
                </a:cubicBezTo>
                <a:cubicBezTo>
                  <a:pt x="1588" y="18055"/>
                  <a:pt x="1641" y="18205"/>
                  <a:pt x="1641" y="18227"/>
                </a:cubicBezTo>
                <a:cubicBezTo>
                  <a:pt x="1640" y="18291"/>
                  <a:pt x="1894" y="18720"/>
                  <a:pt x="1935" y="18723"/>
                </a:cubicBezTo>
                <a:cubicBezTo>
                  <a:pt x="1990" y="18726"/>
                  <a:pt x="2230" y="19059"/>
                  <a:pt x="2230" y="19132"/>
                </a:cubicBezTo>
                <a:cubicBezTo>
                  <a:pt x="2230" y="19249"/>
                  <a:pt x="2128" y="19315"/>
                  <a:pt x="1754" y="19443"/>
                </a:cubicBezTo>
                <a:cubicBezTo>
                  <a:pt x="1281" y="19604"/>
                  <a:pt x="950" y="19848"/>
                  <a:pt x="647" y="20259"/>
                </a:cubicBezTo>
                <a:cubicBezTo>
                  <a:pt x="439" y="20540"/>
                  <a:pt x="0" y="21406"/>
                  <a:pt x="0" y="21534"/>
                </a:cubicBezTo>
                <a:cubicBezTo>
                  <a:pt x="0" y="21558"/>
                  <a:pt x="4860" y="21577"/>
                  <a:pt x="10800" y="21577"/>
                </a:cubicBezTo>
                <a:lnTo>
                  <a:pt x="21600" y="21577"/>
                </a:lnTo>
                <a:lnTo>
                  <a:pt x="21600" y="15481"/>
                </a:lnTo>
                <a:lnTo>
                  <a:pt x="21600" y="9385"/>
                </a:lnTo>
                <a:lnTo>
                  <a:pt x="21278" y="9197"/>
                </a:lnTo>
                <a:cubicBezTo>
                  <a:pt x="20862" y="8955"/>
                  <a:pt x="20478" y="8651"/>
                  <a:pt x="19682" y="7932"/>
                </a:cubicBezTo>
                <a:cubicBezTo>
                  <a:pt x="18945" y="7266"/>
                  <a:pt x="18114" y="6519"/>
                  <a:pt x="17818" y="6255"/>
                </a:cubicBezTo>
                <a:cubicBezTo>
                  <a:pt x="17706" y="6156"/>
                  <a:pt x="17600" y="6075"/>
                  <a:pt x="17582" y="6075"/>
                </a:cubicBezTo>
                <a:cubicBezTo>
                  <a:pt x="17563" y="6075"/>
                  <a:pt x="17457" y="5993"/>
                  <a:pt x="17346" y="5892"/>
                </a:cubicBezTo>
                <a:cubicBezTo>
                  <a:pt x="17234" y="5791"/>
                  <a:pt x="16970" y="5599"/>
                  <a:pt x="16760" y="5466"/>
                </a:cubicBezTo>
                <a:cubicBezTo>
                  <a:pt x="16549" y="5333"/>
                  <a:pt x="16262" y="5133"/>
                  <a:pt x="16122" y="5022"/>
                </a:cubicBezTo>
                <a:cubicBezTo>
                  <a:pt x="15646" y="4645"/>
                  <a:pt x="15555" y="4578"/>
                  <a:pt x="15223" y="4354"/>
                </a:cubicBezTo>
                <a:cubicBezTo>
                  <a:pt x="15040" y="4231"/>
                  <a:pt x="14794" y="4098"/>
                  <a:pt x="14675" y="4060"/>
                </a:cubicBezTo>
                <a:cubicBezTo>
                  <a:pt x="14556" y="4021"/>
                  <a:pt x="14397" y="3955"/>
                  <a:pt x="14322" y="3911"/>
                </a:cubicBezTo>
                <a:cubicBezTo>
                  <a:pt x="14246" y="3867"/>
                  <a:pt x="14062" y="3802"/>
                  <a:pt x="13911" y="3767"/>
                </a:cubicBezTo>
                <a:cubicBezTo>
                  <a:pt x="13760" y="3731"/>
                  <a:pt x="13523" y="3668"/>
                  <a:pt x="13383" y="3625"/>
                </a:cubicBezTo>
                <a:cubicBezTo>
                  <a:pt x="13243" y="3582"/>
                  <a:pt x="12997" y="3519"/>
                  <a:pt x="12835" y="3488"/>
                </a:cubicBezTo>
                <a:cubicBezTo>
                  <a:pt x="12032" y="3329"/>
                  <a:pt x="12055" y="3336"/>
                  <a:pt x="11485" y="3103"/>
                </a:cubicBezTo>
                <a:cubicBezTo>
                  <a:pt x="10678" y="2775"/>
                  <a:pt x="10579" y="2739"/>
                  <a:pt x="10335" y="2683"/>
                </a:cubicBezTo>
                <a:cubicBezTo>
                  <a:pt x="10198" y="2652"/>
                  <a:pt x="10049" y="2591"/>
                  <a:pt x="10005" y="2548"/>
                </a:cubicBezTo>
                <a:cubicBezTo>
                  <a:pt x="9961" y="2506"/>
                  <a:pt x="9888" y="2485"/>
                  <a:pt x="9841" y="2501"/>
                </a:cubicBezTo>
                <a:cubicBezTo>
                  <a:pt x="9746" y="2534"/>
                  <a:pt x="9343" y="2259"/>
                  <a:pt x="8882" y="1846"/>
                </a:cubicBezTo>
                <a:cubicBezTo>
                  <a:pt x="8401" y="1414"/>
                  <a:pt x="8061" y="1172"/>
                  <a:pt x="7259" y="694"/>
                </a:cubicBezTo>
                <a:cubicBezTo>
                  <a:pt x="7022" y="553"/>
                  <a:pt x="6674" y="338"/>
                  <a:pt x="6486" y="216"/>
                </a:cubicBezTo>
                <a:cubicBezTo>
                  <a:pt x="6212" y="37"/>
                  <a:pt x="6088" y="-23"/>
                  <a:pt x="6014" y="8"/>
                </a:cubicBezTo>
                <a:close/>
              </a:path>
            </a:pathLst>
          </a:custGeom>
          <a:ln w="12700">
            <a:miter lim="400000"/>
          </a:ln>
        </p:spPr>
      </p:pic>
      <p:pic>
        <p:nvPicPr>
          <p:cNvPr id="185" name="Shine-PNG-Clipart.png" descr="Shine-PNG-Clipart.png"/>
          <p:cNvPicPr>
            <a:picLocks noChangeAspect="1"/>
          </p:cNvPicPr>
          <p:nvPr/>
        </p:nvPicPr>
        <p:blipFill>
          <a:blip r:embed="rId3"/>
          <a:stretch>
            <a:fillRect/>
          </a:stretch>
        </p:blipFill>
        <p:spPr>
          <a:xfrm>
            <a:off x="0" y="-1111815"/>
            <a:ext cx="13004801" cy="7422031"/>
          </a:xfrm>
          <a:prstGeom prst="rect">
            <a:avLst/>
          </a:prstGeom>
          <a:ln w="12700">
            <a:miter lim="400000"/>
          </a:ln>
        </p:spPr>
      </p:pic>
      <p:sp>
        <p:nvSpPr>
          <p:cNvPr id="186" name="31. Another parable put he forth unto them, saying, The kingdom of heaven is like to a grain of mustard seed, which a man took, and sowed in his field: 32. Which indeed is the least of all seeds: but when it is grown, it is the greatest among herbs, and becometh a tree, so that the birds of the air come and lodge in the branches thereof.…"/>
          <p:cNvSpPr txBox="1"/>
          <p:nvPr/>
        </p:nvSpPr>
        <p:spPr>
          <a:xfrm>
            <a:off x="608465" y="2786546"/>
            <a:ext cx="11942500"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3500" b="0">
                <a:latin typeface="Helvetica"/>
                <a:ea typeface="Helvetica"/>
                <a:cs typeface="Helvetica"/>
                <a:sym typeface="Helvetica"/>
              </a:defRPr>
            </a:pPr>
            <a:r>
              <a:rPr sz="3600" dirty="0"/>
              <a:t>31. Another parable put he forth unto them, saying, The kingdom of heaven is like to a grain of mustard seed, which a man took, and sowed in his field: 32. Which indeed is the least of all seeds: but when it is grown, it is the greatest among herbs, and becometh a tree, so that the birds of the air come and lodge in the branches thereof. </a:t>
            </a:r>
          </a:p>
          <a:p>
            <a:pPr algn="r" defTabSz="457200">
              <a:defRPr sz="3500" b="0">
                <a:latin typeface="CF Goliath Demo"/>
                <a:ea typeface="CF Goliath Demo"/>
                <a:cs typeface="CF Goliath Demo"/>
                <a:sym typeface="CF Goliath Demo"/>
              </a:defRPr>
            </a:pPr>
            <a:r>
              <a:rPr sz="3600" dirty="0"/>
              <a:t>Matthew 13</a:t>
            </a:r>
            <a:r>
              <a:rPr sz="3600" dirty="0">
                <a:latin typeface="Lucida Grande"/>
                <a:ea typeface="Lucida Grande"/>
                <a:cs typeface="Lucida Grande"/>
                <a:sym typeface="Lucida Grande"/>
              </a:rPr>
              <a:t>:</a:t>
            </a:r>
            <a:r>
              <a:rPr sz="3600" dirty="0"/>
              <a:t>31</a:t>
            </a:r>
            <a:r>
              <a:rPr sz="3600" dirty="0">
                <a:latin typeface="Lucida Grande"/>
                <a:ea typeface="Lucida Grande"/>
                <a:cs typeface="Lucida Grande"/>
                <a:sym typeface="Lucida Grande"/>
              </a:rPr>
              <a:t>,</a:t>
            </a:r>
            <a:r>
              <a:rPr sz="3600" dirty="0"/>
              <a:t>32</a:t>
            </a:r>
          </a:p>
        </p:txBody>
      </p:sp>
      <p:pic>
        <p:nvPicPr>
          <p:cNvPr id="187" name="background.jpg" descr="background.jpg"/>
          <p:cNvPicPr>
            <a:picLocks/>
          </p:cNvPicPr>
          <p:nvPr/>
        </p:nvPicPr>
        <p:blipFill>
          <a:blip r:embed="rId4"/>
          <a:stretch>
            <a:fillRect/>
          </a:stretch>
        </p:blipFill>
        <p:spPr>
          <a:xfrm>
            <a:off x="-25376" y="8731468"/>
            <a:ext cx="1912195" cy="999699"/>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Shine-PNG-Clipart.png" descr="Shine-PNG-Clipart.png"/>
          <p:cNvPicPr>
            <a:picLocks noChangeAspect="1"/>
          </p:cNvPicPr>
          <p:nvPr/>
        </p:nvPicPr>
        <p:blipFill>
          <a:blip r:embed="rId2"/>
          <a:stretch>
            <a:fillRect/>
          </a:stretch>
        </p:blipFill>
        <p:spPr>
          <a:xfrm>
            <a:off x="0" y="-1111815"/>
            <a:ext cx="13004801" cy="7422031"/>
          </a:xfrm>
          <a:prstGeom prst="rect">
            <a:avLst/>
          </a:prstGeom>
          <a:ln w="12700">
            <a:miter lim="400000"/>
          </a:ln>
        </p:spPr>
      </p:pic>
      <p:pic>
        <p:nvPicPr>
          <p:cNvPr id="190" name="bread making.jpeg" descr="bread making.jpeg"/>
          <p:cNvPicPr>
            <a:picLocks/>
          </p:cNvPicPr>
          <p:nvPr/>
        </p:nvPicPr>
        <p:blipFill>
          <a:blip r:embed="rId3"/>
          <a:stretch>
            <a:fillRect/>
          </a:stretch>
        </p:blipFill>
        <p:spPr>
          <a:xfrm>
            <a:off x="2382473" y="4826562"/>
            <a:ext cx="8239854" cy="4962355"/>
          </a:xfrm>
          <a:prstGeom prst="rect">
            <a:avLst/>
          </a:prstGeom>
        </p:spPr>
      </p:pic>
      <p:sp>
        <p:nvSpPr>
          <p:cNvPr id="191" name="Another parable spake he unto them; The kingdom of heaven is like unto leaven, which a woman took, and hid in three measures of meal, till the whole was leavened.…"/>
          <p:cNvSpPr txBox="1"/>
          <p:nvPr/>
        </p:nvSpPr>
        <p:spPr>
          <a:xfrm>
            <a:off x="531150" y="2027043"/>
            <a:ext cx="11942500"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3400" b="0">
                <a:latin typeface="Helvetica"/>
                <a:ea typeface="Helvetica"/>
                <a:cs typeface="Helvetica"/>
                <a:sym typeface="Helvetica"/>
              </a:defRPr>
            </a:pPr>
            <a:r>
              <a:rPr sz="4000" dirty="0"/>
              <a:t>Another parable </a:t>
            </a:r>
            <a:r>
              <a:rPr sz="4000" dirty="0" err="1"/>
              <a:t>spake</a:t>
            </a:r>
            <a:r>
              <a:rPr sz="4000" dirty="0"/>
              <a:t> he unto them; The kingdom of heaven is like unto leaven, which a woman took, and hid in three measures of meal, till the whole was leavened.</a:t>
            </a:r>
            <a:endParaRPr sz="4000" dirty="0">
              <a:solidFill>
                <a:srgbClr val="D81E00"/>
              </a:solidFill>
              <a:latin typeface="Tahoma"/>
              <a:ea typeface="Tahoma"/>
              <a:cs typeface="Tahoma"/>
              <a:sym typeface="Tahoma"/>
            </a:endParaRPr>
          </a:p>
          <a:p>
            <a:pPr algn="r" defTabSz="457200">
              <a:defRPr sz="3250" b="0">
                <a:latin typeface="CF Goliath Demo"/>
                <a:ea typeface="CF Goliath Demo"/>
                <a:cs typeface="CF Goliath Demo"/>
                <a:sym typeface="CF Goliath Demo"/>
              </a:defRPr>
            </a:pPr>
            <a:r>
              <a:rPr sz="4000" dirty="0"/>
              <a:t>Matthew 13</a:t>
            </a:r>
            <a:r>
              <a:rPr sz="4000" dirty="0">
                <a:latin typeface="Lucida Grande"/>
                <a:ea typeface="Lucida Grande"/>
                <a:cs typeface="Lucida Grande"/>
                <a:sym typeface="Lucida Grande"/>
              </a:rPr>
              <a:t>:</a:t>
            </a:r>
            <a:r>
              <a:rPr sz="4000" dirty="0"/>
              <a:t>33</a:t>
            </a:r>
          </a:p>
        </p:txBody>
      </p:sp>
      <p:pic>
        <p:nvPicPr>
          <p:cNvPr id="192" name="background.jpg" descr="background.jpg"/>
          <p:cNvPicPr>
            <a:picLocks/>
          </p:cNvPicPr>
          <p:nvPr/>
        </p:nvPicPr>
        <p:blipFill>
          <a:blip r:embed="rId4"/>
          <a:stretch>
            <a:fillRect/>
          </a:stretch>
        </p:blipFill>
        <p:spPr>
          <a:xfrm>
            <a:off x="-25376" y="8731468"/>
            <a:ext cx="1912195" cy="999699"/>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Shine-PNG-Clipart.png" descr="Shine-PNG-Clipart.png"/>
          <p:cNvPicPr>
            <a:picLocks noChangeAspect="1"/>
          </p:cNvPicPr>
          <p:nvPr/>
        </p:nvPicPr>
        <p:blipFill>
          <a:blip r:embed="rId2"/>
          <a:stretch>
            <a:fillRect/>
          </a:stretch>
        </p:blipFill>
        <p:spPr>
          <a:xfrm>
            <a:off x="0" y="-1111815"/>
            <a:ext cx="13004801" cy="7422031"/>
          </a:xfrm>
          <a:prstGeom prst="rect">
            <a:avLst/>
          </a:prstGeom>
          <a:ln w="12700">
            <a:miter lim="400000"/>
          </a:ln>
        </p:spPr>
      </p:pic>
      <p:sp>
        <p:nvSpPr>
          <p:cNvPr id="195" name="47. Again, the kingdom of heaven is like unto a net, that was cast into the sea, and gathered of every kind: 48. Which, when it was full, they drew to shore, and sat down, and gathered the good into vessels, but cast the bad away.…"/>
          <p:cNvSpPr txBox="1"/>
          <p:nvPr/>
        </p:nvSpPr>
        <p:spPr>
          <a:xfrm>
            <a:off x="679163" y="1146790"/>
            <a:ext cx="5370449" cy="81047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3600" b="0">
                <a:latin typeface="Helvetica"/>
                <a:ea typeface="Helvetica"/>
                <a:cs typeface="Helvetica"/>
                <a:sym typeface="Helvetica"/>
              </a:defRPr>
            </a:pPr>
            <a:r>
              <a:rPr sz="4000" dirty="0"/>
              <a:t>47. Again, the kingdom of heaven is like unto a net, that was cast into the sea, and gathered of every kind: 48. Which, when it was full, they drew to shore, and sat down, and gathered the good into vessels, but cast the bad away.</a:t>
            </a:r>
            <a:endParaRPr sz="4000" dirty="0">
              <a:latin typeface="Tahoma"/>
              <a:ea typeface="Tahoma"/>
              <a:cs typeface="Tahoma"/>
              <a:sym typeface="Tahoma"/>
            </a:endParaRPr>
          </a:p>
          <a:p>
            <a:pPr algn="r" defTabSz="457200">
              <a:defRPr sz="3600" b="0">
                <a:latin typeface="CF Goliath Demo"/>
                <a:ea typeface="CF Goliath Demo"/>
                <a:cs typeface="CF Goliath Demo"/>
                <a:sym typeface="CF Goliath Demo"/>
              </a:defRPr>
            </a:pPr>
            <a:endParaRPr sz="4000" dirty="0">
              <a:latin typeface="Tahoma"/>
              <a:ea typeface="Tahoma"/>
              <a:cs typeface="Tahoma"/>
              <a:sym typeface="Tahoma"/>
            </a:endParaRPr>
          </a:p>
          <a:p>
            <a:pPr algn="r" defTabSz="457200">
              <a:defRPr sz="3600" b="0">
                <a:latin typeface="CF Goliath Demo"/>
                <a:ea typeface="CF Goliath Demo"/>
                <a:cs typeface="CF Goliath Demo"/>
                <a:sym typeface="CF Goliath Demo"/>
              </a:defRPr>
            </a:pPr>
            <a:r>
              <a:rPr sz="4000" dirty="0"/>
              <a:t>Matthew 13</a:t>
            </a:r>
            <a:r>
              <a:rPr sz="4000" dirty="0">
                <a:latin typeface="Lucida Grande"/>
                <a:ea typeface="Lucida Grande"/>
                <a:cs typeface="Lucida Grande"/>
                <a:sym typeface="Lucida Grande"/>
              </a:rPr>
              <a:t>:</a:t>
            </a:r>
            <a:r>
              <a:rPr sz="4000" dirty="0"/>
              <a:t>47</a:t>
            </a:r>
            <a:r>
              <a:rPr sz="4000" dirty="0">
                <a:latin typeface="Lucida Grande"/>
                <a:ea typeface="Lucida Grande"/>
                <a:cs typeface="Lucida Grande"/>
                <a:sym typeface="Lucida Grande"/>
              </a:rPr>
              <a:t>,</a:t>
            </a:r>
            <a:r>
              <a:rPr sz="4000" dirty="0"/>
              <a:t>48</a:t>
            </a:r>
          </a:p>
        </p:txBody>
      </p:sp>
      <p:pic>
        <p:nvPicPr>
          <p:cNvPr id="196" name="fishermen.jpeg" descr="fishermen.jpeg"/>
          <p:cNvPicPr>
            <a:picLocks/>
          </p:cNvPicPr>
          <p:nvPr/>
        </p:nvPicPr>
        <p:blipFill>
          <a:blip r:embed="rId3"/>
          <a:stretch>
            <a:fillRect/>
          </a:stretch>
        </p:blipFill>
        <p:spPr>
          <a:xfrm>
            <a:off x="6616393" y="1113445"/>
            <a:ext cx="5801378" cy="7927445"/>
          </a:xfrm>
          <a:prstGeom prst="rect">
            <a:avLst/>
          </a:prstGeom>
        </p:spPr>
      </p:pic>
      <p:pic>
        <p:nvPicPr>
          <p:cNvPr id="197" name="background.jpg" descr="background.jpg"/>
          <p:cNvPicPr>
            <a:picLocks/>
          </p:cNvPicPr>
          <p:nvPr/>
        </p:nvPicPr>
        <p:blipFill>
          <a:blip r:embed="rId4"/>
          <a:stretch>
            <a:fillRect/>
          </a:stretch>
        </p:blipFill>
        <p:spPr>
          <a:xfrm>
            <a:off x="-25376" y="8731468"/>
            <a:ext cx="1912195" cy="999699"/>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Shine-PNG-Clipart.png" descr="Shine-PNG-Clipart.png"/>
          <p:cNvPicPr>
            <a:picLocks noChangeAspect="1"/>
          </p:cNvPicPr>
          <p:nvPr/>
        </p:nvPicPr>
        <p:blipFill>
          <a:blip r:embed="rId2"/>
          <a:stretch>
            <a:fillRect/>
          </a:stretch>
        </p:blipFill>
        <p:spPr>
          <a:xfrm>
            <a:off x="0" y="-1111815"/>
            <a:ext cx="13004801" cy="7422031"/>
          </a:xfrm>
          <a:prstGeom prst="rect">
            <a:avLst/>
          </a:prstGeom>
          <a:ln w="12700">
            <a:miter lim="400000"/>
          </a:ln>
        </p:spPr>
      </p:pic>
      <p:sp>
        <p:nvSpPr>
          <p:cNvPr id="200" name="The Kingdom…"/>
          <p:cNvSpPr txBox="1"/>
          <p:nvPr/>
        </p:nvSpPr>
        <p:spPr>
          <a:xfrm>
            <a:off x="1572507" y="4409221"/>
            <a:ext cx="9859786"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4700" b="0">
                <a:latin typeface="CF Goliath Demo"/>
                <a:ea typeface="CF Goliath Demo"/>
                <a:cs typeface="CF Goliath Demo"/>
                <a:sym typeface="CF Goliath Demo"/>
              </a:defRPr>
            </a:pPr>
            <a:r>
              <a:rPr sz="4800"/>
              <a:t>The Kingdom</a:t>
            </a:r>
          </a:p>
          <a:p>
            <a:pPr algn="l" defTabSz="457200">
              <a:defRPr sz="4700" b="0">
                <a:latin typeface="Helvetica"/>
                <a:ea typeface="Helvetica"/>
                <a:cs typeface="Helvetica"/>
                <a:sym typeface="Helvetica"/>
              </a:defRPr>
            </a:pPr>
            <a:r>
              <a:rPr sz="4800"/>
              <a:t>...growing...expanding...productivity!</a:t>
            </a:r>
          </a:p>
        </p:txBody>
      </p:sp>
      <p:pic>
        <p:nvPicPr>
          <p:cNvPr id="201"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Shine-PNG-Clipart.png" descr="Shine-PNG-Clipart.png"/>
          <p:cNvPicPr>
            <a:picLocks noChangeAspect="1"/>
          </p:cNvPicPr>
          <p:nvPr/>
        </p:nvPicPr>
        <p:blipFill>
          <a:blip r:embed="rId2"/>
          <a:stretch>
            <a:fillRect/>
          </a:stretch>
        </p:blipFill>
        <p:spPr>
          <a:xfrm>
            <a:off x="-1" y="-999499"/>
            <a:ext cx="13004801" cy="7422031"/>
          </a:xfrm>
          <a:prstGeom prst="rect">
            <a:avLst/>
          </a:prstGeom>
          <a:ln w="12700">
            <a:miter lim="400000"/>
          </a:ln>
        </p:spPr>
      </p:pic>
      <p:sp>
        <p:nvSpPr>
          <p:cNvPr id="125" name="KING JESUS ANNOUNCED AND USHERED IN HIS KINGDOM"/>
          <p:cNvSpPr txBox="1">
            <a:spLocks noGrp="1"/>
          </p:cNvSpPr>
          <p:nvPr>
            <p:ph type="title"/>
          </p:nvPr>
        </p:nvSpPr>
        <p:spPr>
          <a:xfrm>
            <a:off x="662847" y="3225800"/>
            <a:ext cx="11679106" cy="3302000"/>
          </a:xfrm>
          <a:prstGeom prst="rect">
            <a:avLst/>
          </a:prstGeom>
        </p:spPr>
        <p:txBody>
          <a:bodyPr/>
          <a:lstStyle>
            <a:lvl1pPr>
              <a:defRPr sz="5400">
                <a:latin typeface="CF Goliath Demo"/>
                <a:ea typeface="CF Goliath Demo"/>
                <a:cs typeface="CF Goliath Demo"/>
                <a:sym typeface="CF Goliath Demo"/>
              </a:defRPr>
            </a:lvl1pPr>
          </a:lstStyle>
          <a:p>
            <a:r>
              <a:rPr dirty="0"/>
              <a:t>KING JESUS ANNOUNCED AND </a:t>
            </a:r>
            <a:br>
              <a:rPr lang="en-US" dirty="0"/>
            </a:br>
            <a:r>
              <a:rPr dirty="0"/>
              <a:t>USHERED IN HIS KINGDOM</a:t>
            </a:r>
          </a:p>
        </p:txBody>
      </p:sp>
      <p:pic>
        <p:nvPicPr>
          <p:cNvPr id="126"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Shine-PNG-Clipart.png" descr="Shine-PNG-Clipart.png"/>
          <p:cNvPicPr>
            <a:picLocks noChangeAspect="1"/>
          </p:cNvPicPr>
          <p:nvPr/>
        </p:nvPicPr>
        <p:blipFill>
          <a:blip r:embed="rId2"/>
          <a:stretch>
            <a:fillRect/>
          </a:stretch>
        </p:blipFill>
        <p:spPr>
          <a:xfrm>
            <a:off x="0" y="-1111815"/>
            <a:ext cx="13004801" cy="7422031"/>
          </a:xfrm>
          <a:prstGeom prst="rect">
            <a:avLst/>
          </a:prstGeom>
          <a:ln w="12700">
            <a:miter lim="400000"/>
          </a:ln>
        </p:spPr>
      </p:pic>
      <p:sp>
        <p:nvSpPr>
          <p:cNvPr id="204" name="44. Again, the kingdom of heaven is like unto treasure hid in a field; the which when a man hath found, he hideth, and for joy thereof goeth and selleth all that he hath, and buyeth that field.…"/>
          <p:cNvSpPr txBox="1"/>
          <p:nvPr/>
        </p:nvSpPr>
        <p:spPr>
          <a:xfrm>
            <a:off x="1189948" y="1930439"/>
            <a:ext cx="10624904" cy="7458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3900" b="0">
                <a:latin typeface="Helvetica"/>
                <a:ea typeface="Helvetica"/>
                <a:cs typeface="Helvetica"/>
                <a:sym typeface="Helvetica"/>
              </a:defRPr>
            </a:pPr>
            <a:r>
              <a:rPr sz="4000" dirty="0"/>
              <a:t>44. Again, the kingdom of heaven is like unto treasure hid in a field; the which when a man hath found, he </a:t>
            </a:r>
            <a:r>
              <a:rPr sz="4000" dirty="0" err="1"/>
              <a:t>hideth</a:t>
            </a:r>
            <a:r>
              <a:rPr sz="4000" dirty="0"/>
              <a:t>, and for joy thereof </a:t>
            </a:r>
            <a:r>
              <a:rPr sz="4000" dirty="0" err="1"/>
              <a:t>goeth</a:t>
            </a:r>
            <a:r>
              <a:rPr sz="4000" dirty="0"/>
              <a:t> and </a:t>
            </a:r>
            <a:r>
              <a:rPr sz="4000" dirty="0" err="1"/>
              <a:t>selleth</a:t>
            </a:r>
            <a:r>
              <a:rPr sz="4000" dirty="0"/>
              <a:t> all that he hath, and </a:t>
            </a:r>
            <a:r>
              <a:rPr sz="4000" dirty="0" err="1"/>
              <a:t>buyeth</a:t>
            </a:r>
            <a:r>
              <a:rPr sz="4000" dirty="0"/>
              <a:t> that field.</a:t>
            </a:r>
          </a:p>
          <a:p>
            <a:pPr algn="l" defTabSz="457200">
              <a:defRPr sz="3900" b="0">
                <a:latin typeface="Helvetica"/>
                <a:ea typeface="Helvetica"/>
                <a:cs typeface="Helvetica"/>
                <a:sym typeface="Helvetica"/>
              </a:defRPr>
            </a:pPr>
            <a:r>
              <a:rPr sz="4000" dirty="0"/>
              <a:t>45. Again, the kingdom of heaven is like unto a merchant man, seeking goodly pearls: 46. Who, when he had found one pearl of great price, went and sold all that he had, and bought it.</a:t>
            </a:r>
          </a:p>
          <a:p>
            <a:pPr algn="r" defTabSz="457200">
              <a:defRPr sz="3900" b="0">
                <a:latin typeface="CF Goliath Demo"/>
                <a:ea typeface="CF Goliath Demo"/>
                <a:cs typeface="CF Goliath Demo"/>
                <a:sym typeface="CF Goliath Demo"/>
              </a:defRPr>
            </a:pPr>
            <a:endParaRPr sz="4000" dirty="0"/>
          </a:p>
          <a:p>
            <a:pPr algn="r" defTabSz="457200">
              <a:defRPr sz="3900" b="0">
                <a:latin typeface="CF Goliath Demo"/>
                <a:ea typeface="CF Goliath Demo"/>
                <a:cs typeface="CF Goliath Demo"/>
                <a:sym typeface="CF Goliath Demo"/>
              </a:defRPr>
            </a:pPr>
            <a:r>
              <a:rPr sz="4000" dirty="0"/>
              <a:t>Matthew 13</a:t>
            </a:r>
            <a:r>
              <a:rPr sz="4000" dirty="0">
                <a:latin typeface="Lucida Grande"/>
                <a:ea typeface="Lucida Grande"/>
                <a:cs typeface="Lucida Grande"/>
                <a:sym typeface="Lucida Grande"/>
              </a:rPr>
              <a:t>:</a:t>
            </a:r>
            <a:r>
              <a:rPr sz="4000" dirty="0"/>
              <a:t>44</a:t>
            </a:r>
            <a:r>
              <a:rPr sz="4000" dirty="0">
                <a:latin typeface="Lucida Grande"/>
                <a:ea typeface="Lucida Grande"/>
                <a:cs typeface="Lucida Grande"/>
                <a:sym typeface="Lucida Grande"/>
              </a:rPr>
              <a:t>-</a:t>
            </a:r>
            <a:r>
              <a:rPr sz="4000" dirty="0"/>
              <a:t>46</a:t>
            </a:r>
          </a:p>
        </p:txBody>
      </p:sp>
      <p:pic>
        <p:nvPicPr>
          <p:cNvPr id="205"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Shine-PNG-Clipart.png" descr="Shine-PNG-Clipart.png"/>
          <p:cNvPicPr>
            <a:picLocks noChangeAspect="1"/>
          </p:cNvPicPr>
          <p:nvPr/>
        </p:nvPicPr>
        <p:blipFill>
          <a:blip r:embed="rId2"/>
          <a:stretch>
            <a:fillRect/>
          </a:stretch>
        </p:blipFill>
        <p:spPr>
          <a:xfrm>
            <a:off x="0" y="-1111815"/>
            <a:ext cx="13004801" cy="7422031"/>
          </a:xfrm>
          <a:prstGeom prst="rect">
            <a:avLst/>
          </a:prstGeom>
          <a:ln w="12700">
            <a:miter lim="400000"/>
          </a:ln>
        </p:spPr>
      </p:pic>
      <p:sp>
        <p:nvSpPr>
          <p:cNvPr id="208" name="THE EMBRACING OF OUR KINGDOM MISSION"/>
          <p:cNvSpPr txBox="1"/>
          <p:nvPr/>
        </p:nvSpPr>
        <p:spPr>
          <a:xfrm>
            <a:off x="1189948" y="4685039"/>
            <a:ext cx="10624904"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5800" b="0">
                <a:latin typeface="CF Goliath Demo"/>
                <a:ea typeface="CF Goliath Demo"/>
                <a:cs typeface="CF Goliath Demo"/>
                <a:sym typeface="CF Goliath Demo"/>
              </a:defRPr>
            </a:lvl1pPr>
          </a:lstStyle>
          <a:p>
            <a:r>
              <a:rPr sz="6000" dirty="0"/>
              <a:t>THE EMBRACING OF OUR KINGDOM MISSION</a:t>
            </a:r>
          </a:p>
        </p:txBody>
      </p:sp>
      <p:pic>
        <p:nvPicPr>
          <p:cNvPr id="209"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Shine-PNG-Clipart.png" descr="Shine-PNG-Clipart.png"/>
          <p:cNvPicPr>
            <a:picLocks noChangeAspect="1"/>
          </p:cNvPicPr>
          <p:nvPr/>
        </p:nvPicPr>
        <p:blipFill>
          <a:blip r:embed="rId2"/>
          <a:stretch>
            <a:fillRect/>
          </a:stretch>
        </p:blipFill>
        <p:spPr>
          <a:xfrm>
            <a:off x="0" y="-1111815"/>
            <a:ext cx="13004801" cy="7422031"/>
          </a:xfrm>
          <a:prstGeom prst="rect">
            <a:avLst/>
          </a:prstGeom>
          <a:ln w="12700">
            <a:miter lim="400000"/>
          </a:ln>
        </p:spPr>
      </p:pic>
      <p:sp>
        <p:nvSpPr>
          <p:cNvPr id="212" name="Jesus saith unto them, Have ye understood all these things? They say unto him, Yea, Lord.…"/>
          <p:cNvSpPr txBox="1"/>
          <p:nvPr/>
        </p:nvSpPr>
        <p:spPr>
          <a:xfrm>
            <a:off x="1189948" y="4384957"/>
            <a:ext cx="10624904" cy="2549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3900" b="0">
                <a:latin typeface="Helvetica"/>
                <a:ea typeface="Helvetica"/>
                <a:cs typeface="Helvetica"/>
                <a:sym typeface="Helvetica"/>
              </a:defRPr>
            </a:pPr>
            <a:r>
              <a:rPr sz="4000"/>
              <a:t> Jesus saith unto them, Have ye understood all these things? They say unto him, Yea, Lord.</a:t>
            </a:r>
            <a:endParaRPr sz="4000">
              <a:latin typeface="Tahoma"/>
              <a:ea typeface="Tahoma"/>
              <a:cs typeface="Tahoma"/>
              <a:sym typeface="Tahoma"/>
            </a:endParaRPr>
          </a:p>
          <a:p>
            <a:pPr algn="r" defTabSz="457200">
              <a:defRPr sz="3900" b="0">
                <a:latin typeface="CF Goliath Demo"/>
                <a:ea typeface="CF Goliath Demo"/>
                <a:cs typeface="CF Goliath Demo"/>
                <a:sym typeface="CF Goliath Demo"/>
              </a:defRPr>
            </a:pPr>
            <a:r>
              <a:rPr sz="4000"/>
              <a:t>Matthew 13</a:t>
            </a:r>
            <a:r>
              <a:rPr sz="4000">
                <a:latin typeface="Lucida Grande"/>
                <a:ea typeface="Lucida Grande"/>
                <a:cs typeface="Lucida Grande"/>
                <a:sym typeface="Lucida Grande"/>
              </a:rPr>
              <a:t>:</a:t>
            </a:r>
            <a:r>
              <a:rPr sz="4000"/>
              <a:t>51</a:t>
            </a:r>
          </a:p>
        </p:txBody>
      </p:sp>
      <p:pic>
        <p:nvPicPr>
          <p:cNvPr id="213"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Shine-PNG-Clipart.png" descr="Shine-PNG-Clipart.png"/>
          <p:cNvPicPr>
            <a:picLocks noChangeAspect="1"/>
          </p:cNvPicPr>
          <p:nvPr/>
        </p:nvPicPr>
        <p:blipFill>
          <a:blip r:embed="rId2"/>
          <a:stretch>
            <a:fillRect/>
          </a:stretch>
        </p:blipFill>
        <p:spPr>
          <a:xfrm>
            <a:off x="0" y="-1111815"/>
            <a:ext cx="13004801" cy="7422031"/>
          </a:xfrm>
          <a:prstGeom prst="rect">
            <a:avLst/>
          </a:prstGeom>
          <a:ln w="12700">
            <a:miter lim="400000"/>
          </a:ln>
        </p:spPr>
      </p:pic>
      <p:sp>
        <p:nvSpPr>
          <p:cNvPr id="216" name="Then said he unto them, Therefore every scribe which is instructed unto the kingdom of heaven is like unto a man that is an householder, which bringeth forth out of his treasure things new and old.…"/>
          <p:cNvSpPr txBox="1"/>
          <p:nvPr/>
        </p:nvSpPr>
        <p:spPr>
          <a:xfrm>
            <a:off x="1189948" y="3453933"/>
            <a:ext cx="10624904" cy="44114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3600" b="0">
                <a:latin typeface="Helvetica"/>
                <a:ea typeface="Helvetica"/>
                <a:cs typeface="Helvetica"/>
                <a:sym typeface="Helvetica"/>
              </a:defRPr>
            </a:pPr>
            <a:r>
              <a:rPr sz="4000" dirty="0"/>
              <a:t>Then said he unto them, Therefore every scribe which is instructed unto the kingdom of heaven is like unto a man that is an householder, which bringeth forth out of his treasure things new and old.</a:t>
            </a:r>
            <a:endParaRPr sz="4000" dirty="0">
              <a:latin typeface="Tahoma"/>
              <a:ea typeface="Tahoma"/>
              <a:cs typeface="Tahoma"/>
              <a:sym typeface="Tahoma"/>
            </a:endParaRPr>
          </a:p>
          <a:p>
            <a:pPr algn="r" defTabSz="457200">
              <a:defRPr sz="3600" b="0">
                <a:latin typeface="CF Goliath Demo"/>
                <a:ea typeface="CF Goliath Demo"/>
                <a:cs typeface="CF Goliath Demo"/>
                <a:sym typeface="CF Goliath Demo"/>
              </a:defRPr>
            </a:pPr>
            <a:endParaRPr sz="4000" dirty="0">
              <a:latin typeface="Tahoma"/>
              <a:ea typeface="Tahoma"/>
              <a:cs typeface="Tahoma"/>
              <a:sym typeface="Tahoma"/>
            </a:endParaRPr>
          </a:p>
          <a:p>
            <a:pPr algn="r" defTabSz="457200">
              <a:defRPr sz="3600" b="0">
                <a:latin typeface="CF Goliath Demo"/>
                <a:ea typeface="CF Goliath Demo"/>
                <a:cs typeface="CF Goliath Demo"/>
                <a:sym typeface="CF Goliath Demo"/>
              </a:defRPr>
            </a:pPr>
            <a:r>
              <a:rPr sz="4000" dirty="0"/>
              <a:t>Matthew 13</a:t>
            </a:r>
            <a:r>
              <a:rPr sz="4000" dirty="0">
                <a:latin typeface="Lucida Grande"/>
                <a:ea typeface="Lucida Grande"/>
                <a:cs typeface="Lucida Grande"/>
                <a:sym typeface="Lucida Grande"/>
              </a:rPr>
              <a:t>:</a:t>
            </a:r>
            <a:r>
              <a:rPr sz="4000" dirty="0"/>
              <a:t>52</a:t>
            </a:r>
          </a:p>
        </p:txBody>
      </p:sp>
      <p:pic>
        <p:nvPicPr>
          <p:cNvPr id="217"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Shine-PNG-Clipart.png" descr="Shine-PNG-Clipart.png"/>
          <p:cNvPicPr>
            <a:picLocks noChangeAspect="1"/>
          </p:cNvPicPr>
          <p:nvPr/>
        </p:nvPicPr>
        <p:blipFill>
          <a:blip r:embed="rId2"/>
          <a:stretch>
            <a:fillRect/>
          </a:stretch>
        </p:blipFill>
        <p:spPr>
          <a:xfrm>
            <a:off x="0" y="-1111815"/>
            <a:ext cx="13004801" cy="7422031"/>
          </a:xfrm>
          <a:prstGeom prst="rect">
            <a:avLst/>
          </a:prstGeom>
          <a:ln w="12700">
            <a:miter lim="400000"/>
          </a:ln>
        </p:spPr>
      </p:pic>
      <p:pic>
        <p:nvPicPr>
          <p:cNvPr id="220" name="IMG_2881.jpeg" descr="IMG_2881.jpeg"/>
          <p:cNvPicPr>
            <a:picLocks noChangeAspect="1"/>
          </p:cNvPicPr>
          <p:nvPr/>
        </p:nvPicPr>
        <p:blipFill>
          <a:blip r:embed="rId3"/>
          <a:stretch>
            <a:fillRect/>
          </a:stretch>
        </p:blipFill>
        <p:spPr>
          <a:xfrm>
            <a:off x="0" y="0"/>
            <a:ext cx="13004800" cy="9753600"/>
          </a:xfrm>
          <a:prstGeom prst="rect">
            <a:avLst/>
          </a:prstGeom>
          <a:ln w="12700">
            <a:miter lim="400000"/>
          </a:ln>
        </p:spPr>
      </p:pic>
      <p:pic>
        <p:nvPicPr>
          <p:cNvPr id="221" name="background.jpg" descr="background.jpg"/>
          <p:cNvPicPr>
            <a:picLocks/>
          </p:cNvPicPr>
          <p:nvPr/>
        </p:nvPicPr>
        <p:blipFill>
          <a:blip r:embed="rId4"/>
          <a:stretch>
            <a:fillRect/>
          </a:stretch>
        </p:blipFill>
        <p:spPr>
          <a:xfrm>
            <a:off x="-25376" y="8731468"/>
            <a:ext cx="1912195" cy="999699"/>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Shine-PNG-Clipart.png" descr="Shine-PNG-Clipart.png"/>
          <p:cNvPicPr>
            <a:picLocks noChangeAspect="1"/>
          </p:cNvPicPr>
          <p:nvPr/>
        </p:nvPicPr>
        <p:blipFill>
          <a:blip r:embed="rId2"/>
          <a:stretch>
            <a:fillRect/>
          </a:stretch>
        </p:blipFill>
        <p:spPr>
          <a:xfrm>
            <a:off x="-1" y="-1067034"/>
            <a:ext cx="13004801" cy="7422031"/>
          </a:xfrm>
          <a:prstGeom prst="rect">
            <a:avLst/>
          </a:prstGeom>
          <a:ln w="12700">
            <a:miter lim="400000"/>
          </a:ln>
        </p:spPr>
      </p:pic>
      <p:pic>
        <p:nvPicPr>
          <p:cNvPr id="224" name="images.jpg" descr="images.jpg"/>
          <p:cNvPicPr>
            <a:picLocks noChangeAspect="1"/>
          </p:cNvPicPr>
          <p:nvPr/>
        </p:nvPicPr>
        <p:blipFill>
          <a:blip r:embed="rId3"/>
          <a:stretch>
            <a:fillRect/>
          </a:stretch>
        </p:blipFill>
        <p:spPr>
          <a:xfrm>
            <a:off x="1419787" y="7032141"/>
            <a:ext cx="10165226" cy="2710727"/>
          </a:xfrm>
          <a:prstGeom prst="rect">
            <a:avLst/>
          </a:prstGeom>
          <a:ln w="12700">
            <a:miter lim="400000"/>
          </a:ln>
        </p:spPr>
      </p:pic>
      <p:sp>
        <p:nvSpPr>
          <p:cNvPr id="225" name="THE KINGDOM AND YOUR MISSION"/>
          <p:cNvSpPr txBox="1"/>
          <p:nvPr/>
        </p:nvSpPr>
        <p:spPr>
          <a:xfrm>
            <a:off x="2193527" y="4235039"/>
            <a:ext cx="8617744"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b="0">
                <a:latin typeface="CF Goliath Demo"/>
                <a:ea typeface="CF Goliath Demo"/>
                <a:cs typeface="CF Goliath Demo"/>
                <a:sym typeface="CF Goliath Demo"/>
              </a:defRPr>
            </a:lvl1pPr>
          </a:lstStyle>
          <a:p>
            <a:r>
              <a:rPr dirty="0"/>
              <a:t>THE KINGDOM AND </a:t>
            </a:r>
            <a:endParaRPr lang="en-US" dirty="0"/>
          </a:p>
          <a:p>
            <a:r>
              <a:rPr dirty="0"/>
              <a:t>YOUR MISSION</a:t>
            </a:r>
          </a:p>
        </p:txBody>
      </p:sp>
      <p:pic>
        <p:nvPicPr>
          <p:cNvPr id="226" name="background.jpg" descr="background.jpg"/>
          <p:cNvPicPr>
            <a:picLocks/>
          </p:cNvPicPr>
          <p:nvPr/>
        </p:nvPicPr>
        <p:blipFill>
          <a:blip r:embed="rId4"/>
          <a:stretch>
            <a:fillRect/>
          </a:stretch>
        </p:blipFill>
        <p:spPr>
          <a:xfrm>
            <a:off x="-25376" y="8731468"/>
            <a:ext cx="1912195" cy="999699"/>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Shine-PNG-Clipart.png" descr="Shine-PNG-Clipart.png"/>
          <p:cNvPicPr>
            <a:picLocks noChangeAspect="1"/>
          </p:cNvPicPr>
          <p:nvPr/>
        </p:nvPicPr>
        <p:blipFill>
          <a:blip r:embed="rId2"/>
          <a:stretch>
            <a:fillRect/>
          </a:stretch>
        </p:blipFill>
        <p:spPr>
          <a:xfrm>
            <a:off x="0" y="-1016433"/>
            <a:ext cx="13004801" cy="7422031"/>
          </a:xfrm>
          <a:prstGeom prst="rect">
            <a:avLst/>
          </a:prstGeom>
          <a:ln w="12700">
            <a:miter lim="400000"/>
          </a:ln>
        </p:spPr>
      </p:pic>
      <p:sp>
        <p:nvSpPr>
          <p:cNvPr id="129" name="KING JESUS ANNOUNCED AND USHERED IN HIS KINGDOM"/>
          <p:cNvSpPr txBox="1">
            <a:spLocks noGrp="1"/>
          </p:cNvSpPr>
          <p:nvPr>
            <p:ph type="title"/>
          </p:nvPr>
        </p:nvSpPr>
        <p:spPr>
          <a:xfrm>
            <a:off x="662847" y="3225800"/>
            <a:ext cx="11679106" cy="3302000"/>
          </a:xfrm>
          <a:prstGeom prst="rect">
            <a:avLst/>
          </a:prstGeom>
        </p:spPr>
        <p:txBody>
          <a:bodyPr/>
          <a:lstStyle>
            <a:lvl1pPr>
              <a:defRPr sz="5400">
                <a:latin typeface="CF Goliath Demo"/>
                <a:ea typeface="CF Goliath Demo"/>
                <a:cs typeface="CF Goliath Demo"/>
                <a:sym typeface="CF Goliath Demo"/>
              </a:defRPr>
            </a:lvl1pPr>
          </a:lstStyle>
          <a:p>
            <a:r>
              <a:rPr dirty="0"/>
              <a:t>KING JESUS ANNOUNCED AND </a:t>
            </a:r>
            <a:br>
              <a:rPr lang="en-US" dirty="0"/>
            </a:br>
            <a:r>
              <a:rPr dirty="0"/>
              <a:t>USHERED IN HIS KINGDOM</a:t>
            </a:r>
          </a:p>
        </p:txBody>
      </p:sp>
      <p:sp>
        <p:nvSpPr>
          <p:cNvPr id="130" name="His Kingdom is spiritual.…"/>
          <p:cNvSpPr txBox="1"/>
          <p:nvPr/>
        </p:nvSpPr>
        <p:spPr>
          <a:xfrm>
            <a:off x="2784822" y="5727337"/>
            <a:ext cx="8589534" cy="21427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76250" indent="-476250" algn="l">
              <a:buSzPct val="100000"/>
              <a:buAutoNum type="arabicPeriod"/>
              <a:defRPr sz="4400"/>
            </a:pPr>
            <a:r>
              <a:t>His Kingdom is spiritual.</a:t>
            </a:r>
          </a:p>
          <a:p>
            <a:pPr marL="476250" indent="-476250" algn="l">
              <a:buSzPct val="100000"/>
              <a:buAutoNum type="arabicPeriod"/>
              <a:defRPr sz="4400"/>
            </a:pPr>
            <a:r>
              <a:t>His Kingdom is eternal.</a:t>
            </a:r>
          </a:p>
          <a:p>
            <a:pPr marL="476250" indent="-476250" algn="l">
              <a:buSzPct val="100000"/>
              <a:buAutoNum type="arabicPeriod"/>
              <a:defRPr sz="4400"/>
            </a:pPr>
            <a:r>
              <a:t>His Kingdom is global.</a:t>
            </a:r>
          </a:p>
        </p:txBody>
      </p:sp>
      <p:pic>
        <p:nvPicPr>
          <p:cNvPr id="131"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We must THINK GLOBALLY and ACT LOCALLY."/>
          <p:cNvSpPr txBox="1">
            <a:spLocks noGrp="1"/>
          </p:cNvSpPr>
          <p:nvPr>
            <p:ph type="title"/>
          </p:nvPr>
        </p:nvSpPr>
        <p:spPr>
          <a:xfrm>
            <a:off x="963414" y="3225800"/>
            <a:ext cx="11077972" cy="3302000"/>
          </a:xfrm>
          <a:prstGeom prst="rect">
            <a:avLst/>
          </a:prstGeom>
        </p:spPr>
        <p:txBody>
          <a:bodyPr/>
          <a:lstStyle/>
          <a:p>
            <a:pPr defTabSz="508254">
              <a:defRPr sz="6264"/>
            </a:pPr>
            <a:r>
              <a:t>We must </a:t>
            </a:r>
            <a:r>
              <a:rPr>
                <a:latin typeface="CF Goliath Demo"/>
                <a:ea typeface="CF Goliath Demo"/>
                <a:cs typeface="CF Goliath Demo"/>
                <a:sym typeface="CF Goliath Demo"/>
              </a:rPr>
              <a:t>THINK GLOBALLY </a:t>
            </a:r>
            <a:r>
              <a:t>and </a:t>
            </a:r>
            <a:r>
              <a:rPr>
                <a:latin typeface="CF Goliath Demo"/>
                <a:ea typeface="CF Goliath Demo"/>
                <a:cs typeface="CF Goliath Demo"/>
                <a:sym typeface="CF Goliath Demo"/>
              </a:rPr>
              <a:t>ACT LOCALLY</a:t>
            </a:r>
            <a:r>
              <a:t>.</a:t>
            </a:r>
          </a:p>
        </p:txBody>
      </p:sp>
      <p:pic>
        <p:nvPicPr>
          <p:cNvPr id="134" name="Shine-PNG-Clipart.png" descr="Shine-PNG-Clipart.png"/>
          <p:cNvPicPr>
            <a:picLocks noChangeAspect="1"/>
          </p:cNvPicPr>
          <p:nvPr/>
        </p:nvPicPr>
        <p:blipFill>
          <a:blip r:embed="rId2"/>
          <a:stretch>
            <a:fillRect/>
          </a:stretch>
        </p:blipFill>
        <p:spPr>
          <a:xfrm>
            <a:off x="-1" y="-1038195"/>
            <a:ext cx="13004801" cy="7422031"/>
          </a:xfrm>
          <a:prstGeom prst="rect">
            <a:avLst/>
          </a:prstGeom>
          <a:ln w="12700">
            <a:miter lim="400000"/>
          </a:ln>
        </p:spPr>
      </p:pic>
      <p:pic>
        <p:nvPicPr>
          <p:cNvPr id="135"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HE ANNOUNCEMENT OF THE KINGDOM MISSION"/>
          <p:cNvSpPr txBox="1">
            <a:spLocks noGrp="1"/>
          </p:cNvSpPr>
          <p:nvPr>
            <p:ph type="title"/>
          </p:nvPr>
        </p:nvSpPr>
        <p:spPr>
          <a:xfrm>
            <a:off x="1064551" y="3225800"/>
            <a:ext cx="11008916" cy="3302000"/>
          </a:xfrm>
          <a:prstGeom prst="rect">
            <a:avLst/>
          </a:prstGeom>
        </p:spPr>
        <p:txBody>
          <a:bodyPr/>
          <a:lstStyle>
            <a:lvl1pPr>
              <a:defRPr sz="6100">
                <a:latin typeface="CF Goliath Demo"/>
                <a:ea typeface="CF Goliath Demo"/>
                <a:cs typeface="CF Goliath Demo"/>
                <a:sym typeface="CF Goliath Demo"/>
              </a:defRPr>
            </a:lvl1pPr>
          </a:lstStyle>
          <a:p>
            <a:r>
              <a:t>THE ANNOUNCEMENT OF THE KINGDOM MISSION</a:t>
            </a:r>
          </a:p>
        </p:txBody>
      </p:sp>
      <p:pic>
        <p:nvPicPr>
          <p:cNvPr id="138" name="Shine-PNG-Clipart.png" descr="Shine-PNG-Clipart.png"/>
          <p:cNvPicPr>
            <a:picLocks noChangeAspect="1"/>
          </p:cNvPicPr>
          <p:nvPr/>
        </p:nvPicPr>
        <p:blipFill>
          <a:blip r:embed="rId2"/>
          <a:stretch>
            <a:fillRect/>
          </a:stretch>
        </p:blipFill>
        <p:spPr>
          <a:xfrm>
            <a:off x="-1" y="-1385725"/>
            <a:ext cx="13004801" cy="7422031"/>
          </a:xfrm>
          <a:prstGeom prst="rect">
            <a:avLst/>
          </a:prstGeom>
          <a:ln w="12700">
            <a:miter lim="400000"/>
          </a:ln>
        </p:spPr>
      </p:pic>
      <p:pic>
        <p:nvPicPr>
          <p:cNvPr id="139" name="Jesus teaching.jpeg" descr="Jesus teaching.jpeg"/>
          <p:cNvPicPr>
            <a:picLocks/>
          </p:cNvPicPr>
          <p:nvPr/>
        </p:nvPicPr>
        <p:blipFill>
          <a:blip r:embed="rId3"/>
          <a:stretch>
            <a:fillRect/>
          </a:stretch>
        </p:blipFill>
        <p:spPr>
          <a:xfrm>
            <a:off x="2607204" y="5456277"/>
            <a:ext cx="7923610" cy="4317405"/>
          </a:xfrm>
          <a:prstGeom prst="rect">
            <a:avLst/>
          </a:prstGeom>
        </p:spPr>
      </p:pic>
      <p:pic>
        <p:nvPicPr>
          <p:cNvPr id="140" name="background.jpg" descr="background.jpg"/>
          <p:cNvPicPr>
            <a:picLocks/>
          </p:cNvPicPr>
          <p:nvPr/>
        </p:nvPicPr>
        <p:blipFill>
          <a:blip r:embed="rId4"/>
          <a:stretch>
            <a:fillRect/>
          </a:stretch>
        </p:blipFill>
        <p:spPr>
          <a:xfrm>
            <a:off x="-25376" y="8731468"/>
            <a:ext cx="1912195" cy="999699"/>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1. In those days came John the Baptist, preaching in the wilderness of Judaea, 2. And saying, Repent ye: for the kingdom of heaven is at hand.…"/>
          <p:cNvSpPr txBox="1">
            <a:spLocks noGrp="1"/>
          </p:cNvSpPr>
          <p:nvPr>
            <p:ph type="title"/>
          </p:nvPr>
        </p:nvSpPr>
        <p:spPr>
          <a:prstGeom prst="rect">
            <a:avLst/>
          </a:prstGeom>
        </p:spPr>
        <p:txBody>
          <a:bodyPr>
            <a:normAutofit fontScale="90000"/>
          </a:bodyPr>
          <a:lstStyle/>
          <a:p>
            <a:pPr algn="l" defTabSz="457200">
              <a:defRPr sz="3800">
                <a:latin typeface="Helvetica"/>
                <a:ea typeface="Helvetica"/>
                <a:cs typeface="Helvetica"/>
                <a:sym typeface="Helvetica"/>
              </a:defRPr>
            </a:pPr>
            <a:r>
              <a:rPr sz="4400" dirty="0"/>
              <a:t>1. In those days came John the Baptist, preaching in the wilderness of Judaea, 2. And saying, Repent ye: for the kingdom of heaven is at hand.</a:t>
            </a:r>
            <a:endParaRPr sz="4400" dirty="0">
              <a:latin typeface="CF Goliath Demo"/>
              <a:ea typeface="CF Goliath Demo"/>
              <a:cs typeface="CF Goliath Demo"/>
              <a:sym typeface="CF Goliath Demo"/>
            </a:endParaRPr>
          </a:p>
          <a:p>
            <a:pPr algn="r" defTabSz="457200">
              <a:defRPr sz="3800">
                <a:latin typeface="CF Goliath Demo"/>
                <a:ea typeface="CF Goliath Demo"/>
                <a:cs typeface="CF Goliath Demo"/>
                <a:sym typeface="CF Goliath Demo"/>
              </a:defRPr>
            </a:pPr>
            <a:r>
              <a:rPr sz="4400" dirty="0"/>
              <a:t>Matthew 3</a:t>
            </a:r>
            <a:r>
              <a:rPr sz="4400" dirty="0">
                <a:latin typeface="Lucida Grande"/>
                <a:ea typeface="Lucida Grande"/>
                <a:cs typeface="Lucida Grande"/>
                <a:sym typeface="Lucida Grande"/>
              </a:rPr>
              <a:t>:</a:t>
            </a:r>
            <a:r>
              <a:rPr sz="4400" dirty="0"/>
              <a:t>1</a:t>
            </a:r>
            <a:r>
              <a:rPr sz="4400" dirty="0">
                <a:latin typeface="Lucida Grande"/>
                <a:ea typeface="Lucida Grande"/>
                <a:cs typeface="Lucida Grande"/>
                <a:sym typeface="Lucida Grande"/>
              </a:rPr>
              <a:t>-</a:t>
            </a:r>
            <a:r>
              <a:rPr sz="4400" dirty="0"/>
              <a:t>2</a:t>
            </a:r>
          </a:p>
        </p:txBody>
      </p:sp>
      <p:pic>
        <p:nvPicPr>
          <p:cNvPr id="143" name="Shine-PNG-Clipart.png" descr="Shine-PNG-Clipart.png"/>
          <p:cNvPicPr>
            <a:picLocks noChangeAspect="1"/>
          </p:cNvPicPr>
          <p:nvPr/>
        </p:nvPicPr>
        <p:blipFill>
          <a:blip r:embed="rId2"/>
          <a:stretch>
            <a:fillRect/>
          </a:stretch>
        </p:blipFill>
        <p:spPr>
          <a:xfrm>
            <a:off x="0" y="-1297817"/>
            <a:ext cx="13004801" cy="7422031"/>
          </a:xfrm>
          <a:prstGeom prst="rect">
            <a:avLst/>
          </a:prstGeom>
          <a:ln w="12700">
            <a:miter lim="400000"/>
          </a:ln>
        </p:spPr>
      </p:pic>
      <p:pic>
        <p:nvPicPr>
          <p:cNvPr id="144"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From that time Jesus began to preach, and to say, Repent: for the kingdom of heaven is at hand.…"/>
          <p:cNvSpPr txBox="1">
            <a:spLocks noGrp="1"/>
          </p:cNvSpPr>
          <p:nvPr>
            <p:ph type="title"/>
          </p:nvPr>
        </p:nvSpPr>
        <p:spPr>
          <a:prstGeom prst="rect">
            <a:avLst/>
          </a:prstGeom>
        </p:spPr>
        <p:txBody>
          <a:bodyPr>
            <a:normAutofit/>
          </a:bodyPr>
          <a:lstStyle/>
          <a:p>
            <a:pPr algn="l" defTabSz="457200">
              <a:defRPr sz="3800">
                <a:latin typeface="Helvetica"/>
                <a:ea typeface="Helvetica"/>
                <a:cs typeface="Helvetica"/>
                <a:sym typeface="Helvetica"/>
              </a:defRPr>
            </a:pPr>
            <a:r>
              <a:rPr sz="4000">
                <a:latin typeface="Tahoma"/>
                <a:ea typeface="Tahoma"/>
                <a:cs typeface="Tahoma"/>
                <a:sym typeface="Tahoma"/>
              </a:rPr>
              <a:t> </a:t>
            </a:r>
            <a:r>
              <a:rPr sz="4000"/>
              <a:t>From that time Jesus began to preach, and to say, Repent: for the kingdom of heaven is at hand.</a:t>
            </a:r>
            <a:endParaRPr sz="4000">
              <a:latin typeface="Tahoma"/>
              <a:ea typeface="Tahoma"/>
              <a:cs typeface="Tahoma"/>
              <a:sym typeface="Tahoma"/>
            </a:endParaRPr>
          </a:p>
          <a:p>
            <a:pPr algn="r" defTabSz="457200">
              <a:defRPr sz="3800">
                <a:latin typeface="CF Goliath Demo"/>
                <a:ea typeface="CF Goliath Demo"/>
                <a:cs typeface="CF Goliath Demo"/>
                <a:sym typeface="CF Goliath Demo"/>
              </a:defRPr>
            </a:pPr>
            <a:r>
              <a:rPr sz="4000"/>
              <a:t>Matthew 4</a:t>
            </a:r>
            <a:r>
              <a:rPr sz="4000">
                <a:latin typeface="Lucida Grande"/>
                <a:ea typeface="Lucida Grande"/>
                <a:cs typeface="Lucida Grande"/>
                <a:sym typeface="Lucida Grande"/>
              </a:rPr>
              <a:t>:</a:t>
            </a:r>
            <a:r>
              <a:rPr sz="4000"/>
              <a:t>17</a:t>
            </a:r>
          </a:p>
        </p:txBody>
      </p:sp>
      <p:pic>
        <p:nvPicPr>
          <p:cNvPr id="147" name="Shine-PNG-Clipart.png" descr="Shine-PNG-Clipart.png"/>
          <p:cNvPicPr>
            <a:picLocks noChangeAspect="1"/>
          </p:cNvPicPr>
          <p:nvPr/>
        </p:nvPicPr>
        <p:blipFill>
          <a:blip r:embed="rId2"/>
          <a:stretch>
            <a:fillRect/>
          </a:stretch>
        </p:blipFill>
        <p:spPr>
          <a:xfrm>
            <a:off x="-1" y="-1228761"/>
            <a:ext cx="13004801" cy="7422031"/>
          </a:xfrm>
          <a:prstGeom prst="rect">
            <a:avLst/>
          </a:prstGeom>
          <a:ln w="12700">
            <a:miter lim="400000"/>
          </a:ln>
        </p:spPr>
      </p:pic>
      <p:pic>
        <p:nvPicPr>
          <p:cNvPr id="148"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Jesus answered and said unto him, Verily, verily, I say unto thee, Except a man be born again, he cannot see the kingdom of God.…"/>
          <p:cNvSpPr txBox="1">
            <a:spLocks noGrp="1"/>
          </p:cNvSpPr>
          <p:nvPr>
            <p:ph type="title"/>
          </p:nvPr>
        </p:nvSpPr>
        <p:spPr>
          <a:prstGeom prst="rect">
            <a:avLst/>
          </a:prstGeom>
        </p:spPr>
        <p:txBody>
          <a:bodyPr>
            <a:normAutofit/>
          </a:bodyPr>
          <a:lstStyle/>
          <a:p>
            <a:pPr algn="l" defTabSz="457200">
              <a:defRPr sz="3800">
                <a:latin typeface="Helvetica"/>
                <a:ea typeface="Helvetica"/>
                <a:cs typeface="Helvetica"/>
                <a:sym typeface="Helvetica"/>
              </a:defRPr>
            </a:pPr>
            <a:r>
              <a:rPr sz="4000"/>
              <a:t> Jesus answered and said unto him, Verily, verily, I say unto thee, Except a man be born again, he cannot see the kingdom of God.</a:t>
            </a:r>
          </a:p>
          <a:p>
            <a:pPr algn="r" defTabSz="457200">
              <a:defRPr sz="3800">
                <a:latin typeface="CF Goliath Demo"/>
                <a:ea typeface="CF Goliath Demo"/>
                <a:cs typeface="CF Goliath Demo"/>
                <a:sym typeface="CF Goliath Demo"/>
              </a:defRPr>
            </a:pPr>
            <a:r>
              <a:rPr sz="4000"/>
              <a:t>John 3</a:t>
            </a:r>
            <a:r>
              <a:rPr sz="4000">
                <a:latin typeface="Lucida Grande"/>
                <a:ea typeface="Lucida Grande"/>
                <a:cs typeface="Lucida Grande"/>
                <a:sym typeface="Lucida Grande"/>
              </a:rPr>
              <a:t>:</a:t>
            </a:r>
            <a:r>
              <a:rPr sz="4000"/>
              <a:t>3</a:t>
            </a:r>
          </a:p>
        </p:txBody>
      </p:sp>
      <p:pic>
        <p:nvPicPr>
          <p:cNvPr id="151" name="Shine-PNG-Clipart.png" descr="Shine-PNG-Clipart.png"/>
          <p:cNvPicPr>
            <a:picLocks noChangeAspect="1"/>
          </p:cNvPicPr>
          <p:nvPr/>
        </p:nvPicPr>
        <p:blipFill>
          <a:blip r:embed="rId2"/>
          <a:stretch>
            <a:fillRect/>
          </a:stretch>
        </p:blipFill>
        <p:spPr>
          <a:xfrm>
            <a:off x="-1" y="-1234052"/>
            <a:ext cx="13004801" cy="7422031"/>
          </a:xfrm>
          <a:prstGeom prst="rect">
            <a:avLst/>
          </a:prstGeom>
          <a:ln w="12700">
            <a:miter lim="400000"/>
          </a:ln>
        </p:spPr>
      </p:pic>
      <p:pic>
        <p:nvPicPr>
          <p:cNvPr id="152"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Jesus answered, Verily, verily, I say unto thee, Except a man be born of water and of the Spirit, he cannot enter into the kingdom of God.…"/>
          <p:cNvSpPr txBox="1">
            <a:spLocks noGrp="1"/>
          </p:cNvSpPr>
          <p:nvPr>
            <p:ph type="title"/>
          </p:nvPr>
        </p:nvSpPr>
        <p:spPr>
          <a:prstGeom prst="rect">
            <a:avLst/>
          </a:prstGeom>
        </p:spPr>
        <p:txBody>
          <a:bodyPr>
            <a:normAutofit/>
          </a:bodyPr>
          <a:lstStyle/>
          <a:p>
            <a:pPr algn="l" defTabSz="457200">
              <a:defRPr sz="3800">
                <a:latin typeface="Helvetica"/>
                <a:ea typeface="Helvetica"/>
                <a:cs typeface="Helvetica"/>
                <a:sym typeface="Helvetica"/>
              </a:defRPr>
            </a:pPr>
            <a:r>
              <a:rPr sz="4000"/>
              <a:t>Jesus answered, Verily, verily, I say unto thee, Except a man be born of water and of the Spirit, he cannot enter into the kingdom of God.</a:t>
            </a:r>
            <a:endParaRPr sz="4000">
              <a:solidFill>
                <a:srgbClr val="D81E00"/>
              </a:solidFill>
              <a:latin typeface="Tahoma"/>
              <a:ea typeface="Tahoma"/>
              <a:cs typeface="Tahoma"/>
              <a:sym typeface="Tahoma"/>
            </a:endParaRPr>
          </a:p>
          <a:p>
            <a:pPr algn="r" defTabSz="457200">
              <a:defRPr sz="3800">
                <a:latin typeface="CF Goliath Demo"/>
                <a:ea typeface="CF Goliath Demo"/>
                <a:cs typeface="CF Goliath Demo"/>
                <a:sym typeface="CF Goliath Demo"/>
              </a:defRPr>
            </a:pPr>
            <a:r>
              <a:rPr sz="4000"/>
              <a:t>John 3</a:t>
            </a:r>
            <a:r>
              <a:rPr sz="4000">
                <a:latin typeface="Lucida Grande"/>
                <a:ea typeface="Lucida Grande"/>
                <a:cs typeface="Lucida Grande"/>
                <a:sym typeface="Lucida Grande"/>
              </a:rPr>
              <a:t>:</a:t>
            </a:r>
            <a:r>
              <a:rPr sz="4000"/>
              <a:t>5</a:t>
            </a:r>
          </a:p>
        </p:txBody>
      </p:sp>
      <p:pic>
        <p:nvPicPr>
          <p:cNvPr id="155" name="Shine-PNG-Clipart.png" descr="Shine-PNG-Clipart.png"/>
          <p:cNvPicPr>
            <a:picLocks noChangeAspect="1"/>
          </p:cNvPicPr>
          <p:nvPr/>
        </p:nvPicPr>
        <p:blipFill>
          <a:blip r:embed="rId2"/>
          <a:stretch>
            <a:fillRect/>
          </a:stretch>
        </p:blipFill>
        <p:spPr>
          <a:xfrm>
            <a:off x="0" y="-1111815"/>
            <a:ext cx="13004801" cy="7422031"/>
          </a:xfrm>
          <a:prstGeom prst="rect">
            <a:avLst/>
          </a:prstGeom>
          <a:ln w="12700">
            <a:miter lim="400000"/>
          </a:ln>
        </p:spPr>
      </p:pic>
      <p:pic>
        <p:nvPicPr>
          <p:cNvPr id="156" name="background.jpg" descr="background.jpg"/>
          <p:cNvPicPr>
            <a:picLocks/>
          </p:cNvPicPr>
          <p:nvPr/>
        </p:nvPicPr>
        <p:blipFill>
          <a:blip r:embed="rId3"/>
          <a:stretch>
            <a:fillRect/>
          </a:stretch>
        </p:blipFill>
        <p:spPr>
          <a:xfrm>
            <a:off x="-25376" y="8731468"/>
            <a:ext cx="1912195" cy="999699"/>
          </a:xfrm>
          <a:prstGeom prst="rect">
            <a:avLst/>
          </a:prstGeom>
        </p:spPr>
      </p:pic>
    </p:spTree>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Custom</PresentationFormat>
  <Paragraphs>49</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CF Goliath Demo</vt:lpstr>
      <vt:lpstr>Helvetica</vt:lpstr>
      <vt:lpstr>Helvetica Neue</vt:lpstr>
      <vt:lpstr>Helvetica Neue Light</vt:lpstr>
      <vt:lpstr>Helvetica Neue Medium</vt:lpstr>
      <vt:lpstr>Lucida Grande</vt:lpstr>
      <vt:lpstr>Tahoma</vt:lpstr>
      <vt:lpstr>Black</vt:lpstr>
      <vt:lpstr>THE KINGDOM AND YOUR MISSION</vt:lpstr>
      <vt:lpstr>KING JESUS ANNOUNCED AND  USHERED IN HIS KINGDOM</vt:lpstr>
      <vt:lpstr>KING JESUS ANNOUNCED AND  USHERED IN HIS KINGDOM</vt:lpstr>
      <vt:lpstr>We must THINK GLOBALLY and ACT LOCALLY.</vt:lpstr>
      <vt:lpstr>THE ANNOUNCEMENT OF THE KINGDOM MISSION</vt:lpstr>
      <vt:lpstr>1. In those days came John the Baptist, preaching in the wilderness of Judaea, 2. And saying, Repent ye: for the kingdom of heaven is at hand. Matthew 3:1-2</vt:lpstr>
      <vt:lpstr> From that time Jesus began to preach, and to say, Repent: for the kingdom of heaven is at hand. Matthew 4:17</vt:lpstr>
      <vt:lpstr> Jesus answered and said unto him, Verily, verily, I say unto thee, Except a man be born again, he cannot see the kingdom of God. John 3:3</vt:lpstr>
      <vt:lpstr>Jesus answered, Verily, verily, I say unto thee, Except a man be born of water and of the Spirit, he cannot enter into the kingdom of God. John 3:5</vt:lpstr>
      <vt:lpstr> 18. And Jesus, walking by the sea of Galilee, saw two brethren, Simon called Peter, and Andrew his brother, casting a net into the sea: for they were fishers. 19. And he saith unto them, Follow me, and I will make you fishers of men. 20. And they straightway left their nets, and followed him. 21. And going on from thence, he saw other two brethren, James the son of Zebedee, and John his brother, in a ship with Zebedee their father, mending their nets; and he called them. 22. And they immediately left the ship and their father, and followed him. Matthew 4:18-22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KINGDOM AND YOUR MISSION</dc:title>
  <dc:creator>Dolly St. Claire</dc:creator>
  <cp:lastModifiedBy>Dolly St. Claire</cp:lastModifiedBy>
  <cp:revision>1</cp:revision>
  <dcterms:modified xsi:type="dcterms:W3CDTF">2023-04-16T00:35:32Z</dcterms:modified>
</cp:coreProperties>
</file>